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51" r:id="rId5"/>
    <p:sldId id="487" r:id="rId6"/>
    <p:sldId id="474" r:id="rId7"/>
    <p:sldId id="499" r:id="rId8"/>
    <p:sldId id="518" r:id="rId9"/>
    <p:sldId id="54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56BE0-BAB6-41AC-B422-9B8C4CBAEF8A}" v="2" dt="2020-06-15T19:59:44.213"/>
    <p1510:client id="{C306F735-D58A-E7CF-9B31-F5B6517A85EA}" v="856" dt="2020-06-17T22:10:46.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5226" autoAdjust="0"/>
  </p:normalViewPr>
  <p:slideViewPr>
    <p:cSldViewPr snapToGrid="0">
      <p:cViewPr varScale="1">
        <p:scale>
          <a:sx n="95" d="100"/>
          <a:sy n="95" d="100"/>
        </p:scale>
        <p:origin x="2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67735B-F6A1-41DE-9679-2CDD1CBE159B}"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E087D01-96F1-4BC1-B39B-6AF8EB33B076}">
      <dgm:prSet/>
      <dgm:spPr/>
      <dgm:t>
        <a:bodyPr/>
        <a:lstStyle/>
        <a:p>
          <a:r>
            <a:rPr lang="en-US"/>
            <a:t>Hospital operations</a:t>
          </a:r>
        </a:p>
      </dgm:t>
    </dgm:pt>
    <dgm:pt modelId="{C13D3BAB-10A6-407C-8E95-4ABF84C3CB3C}" type="parTrans" cxnId="{F884137B-4EB5-420A-AFAD-61E0461C76E1}">
      <dgm:prSet/>
      <dgm:spPr/>
      <dgm:t>
        <a:bodyPr/>
        <a:lstStyle/>
        <a:p>
          <a:endParaRPr lang="en-US"/>
        </a:p>
      </dgm:t>
    </dgm:pt>
    <dgm:pt modelId="{E35F8F45-F6F3-48BF-B973-530BE02FA226}" type="sibTrans" cxnId="{F884137B-4EB5-420A-AFAD-61E0461C76E1}">
      <dgm:prSet/>
      <dgm:spPr/>
      <dgm:t>
        <a:bodyPr/>
        <a:lstStyle/>
        <a:p>
          <a:endParaRPr lang="en-US"/>
        </a:p>
      </dgm:t>
    </dgm:pt>
    <dgm:pt modelId="{A5A6EC70-6E64-4868-B9F5-A06313826190}">
      <dgm:prSet/>
      <dgm:spPr/>
      <dgm:t>
        <a:bodyPr/>
        <a:lstStyle/>
        <a:p>
          <a:r>
            <a:rPr lang="en-US" dirty="0"/>
            <a:t>Attitudes of hospital staff</a:t>
          </a:r>
        </a:p>
      </dgm:t>
    </dgm:pt>
    <dgm:pt modelId="{039D64B9-7B3C-465C-9AC4-7368112E59F6}" type="parTrans" cxnId="{74033A4A-C208-47F5-ABA1-E4646F900338}">
      <dgm:prSet/>
      <dgm:spPr/>
      <dgm:t>
        <a:bodyPr/>
        <a:lstStyle/>
        <a:p>
          <a:endParaRPr lang="en-US"/>
        </a:p>
      </dgm:t>
    </dgm:pt>
    <dgm:pt modelId="{A1459545-CFCB-4952-84FD-7EB64F5F6DA4}" type="sibTrans" cxnId="{74033A4A-C208-47F5-ABA1-E4646F900338}">
      <dgm:prSet/>
      <dgm:spPr/>
      <dgm:t>
        <a:bodyPr/>
        <a:lstStyle/>
        <a:p>
          <a:endParaRPr lang="en-US"/>
        </a:p>
      </dgm:t>
    </dgm:pt>
    <dgm:pt modelId="{EFB9D6B9-FEBD-4332-9536-A781AF53DD2C}">
      <dgm:prSet/>
      <dgm:spPr/>
      <dgm:t>
        <a:bodyPr/>
        <a:lstStyle/>
        <a:p>
          <a:r>
            <a:rPr lang="en-US"/>
            <a:t>Patient families</a:t>
          </a:r>
        </a:p>
      </dgm:t>
    </dgm:pt>
    <dgm:pt modelId="{6DEC6A9B-DE0B-462C-A376-7ED1C303AF47}" type="parTrans" cxnId="{EDDA862E-12EB-4A77-B05B-3E659E1EAC98}">
      <dgm:prSet/>
      <dgm:spPr/>
      <dgm:t>
        <a:bodyPr/>
        <a:lstStyle/>
        <a:p>
          <a:endParaRPr lang="en-US"/>
        </a:p>
      </dgm:t>
    </dgm:pt>
    <dgm:pt modelId="{22AC82B2-6F6B-463F-8D0E-1F18BE9A9F9A}" type="sibTrans" cxnId="{EDDA862E-12EB-4A77-B05B-3E659E1EAC98}">
      <dgm:prSet/>
      <dgm:spPr/>
      <dgm:t>
        <a:bodyPr/>
        <a:lstStyle/>
        <a:p>
          <a:endParaRPr lang="en-US"/>
        </a:p>
      </dgm:t>
    </dgm:pt>
    <dgm:pt modelId="{84C67FAA-8136-4301-8D91-AE647B64606A}">
      <dgm:prSet/>
      <dgm:spPr/>
      <dgm:t>
        <a:bodyPr/>
        <a:lstStyle/>
        <a:p>
          <a:r>
            <a:rPr lang="en-US"/>
            <a:t>MT Family Support Specialists</a:t>
          </a:r>
        </a:p>
      </dgm:t>
    </dgm:pt>
    <dgm:pt modelId="{8BE2940C-2488-4D18-AB82-1A0C01718F8C}" type="parTrans" cxnId="{DAD59AFC-AD1B-4FFC-9689-6339BDE3056F}">
      <dgm:prSet/>
      <dgm:spPr/>
      <dgm:t>
        <a:bodyPr/>
        <a:lstStyle/>
        <a:p>
          <a:endParaRPr lang="en-US"/>
        </a:p>
      </dgm:t>
    </dgm:pt>
    <dgm:pt modelId="{50804259-6948-486D-9669-C15819762CDE}" type="sibTrans" cxnId="{DAD59AFC-AD1B-4FFC-9689-6339BDE3056F}">
      <dgm:prSet/>
      <dgm:spPr/>
      <dgm:t>
        <a:bodyPr/>
        <a:lstStyle/>
        <a:p>
          <a:endParaRPr lang="en-US"/>
        </a:p>
      </dgm:t>
    </dgm:pt>
    <dgm:pt modelId="{A5949A84-75A3-44DD-8137-DC389FA034CD}" type="pres">
      <dgm:prSet presAssocID="{5567735B-F6A1-41DE-9679-2CDD1CBE159B}" presName="vert0" presStyleCnt="0">
        <dgm:presLayoutVars>
          <dgm:dir/>
          <dgm:animOne val="branch"/>
          <dgm:animLvl val="lvl"/>
        </dgm:presLayoutVars>
      </dgm:prSet>
      <dgm:spPr/>
    </dgm:pt>
    <dgm:pt modelId="{CD0BEDB5-17DB-4ABD-B9D3-F8AECBF68CD1}" type="pres">
      <dgm:prSet presAssocID="{CE087D01-96F1-4BC1-B39B-6AF8EB33B076}" presName="thickLine" presStyleLbl="alignNode1" presStyleIdx="0" presStyleCnt="4"/>
      <dgm:spPr/>
    </dgm:pt>
    <dgm:pt modelId="{731F8D9F-54C3-4AB6-89D8-437DBA86F125}" type="pres">
      <dgm:prSet presAssocID="{CE087D01-96F1-4BC1-B39B-6AF8EB33B076}" presName="horz1" presStyleCnt="0"/>
      <dgm:spPr/>
    </dgm:pt>
    <dgm:pt modelId="{52D05898-2A39-4DAA-8125-698B767EFF47}" type="pres">
      <dgm:prSet presAssocID="{CE087D01-96F1-4BC1-B39B-6AF8EB33B076}" presName="tx1" presStyleLbl="revTx" presStyleIdx="0" presStyleCnt="4"/>
      <dgm:spPr/>
    </dgm:pt>
    <dgm:pt modelId="{A57FB9E3-50B0-4B2B-B8D0-4932CC93D485}" type="pres">
      <dgm:prSet presAssocID="{CE087D01-96F1-4BC1-B39B-6AF8EB33B076}" presName="vert1" presStyleCnt="0"/>
      <dgm:spPr/>
    </dgm:pt>
    <dgm:pt modelId="{4743C1D3-A036-42F6-959C-FAA12D7CA303}" type="pres">
      <dgm:prSet presAssocID="{A5A6EC70-6E64-4868-B9F5-A06313826190}" presName="thickLine" presStyleLbl="alignNode1" presStyleIdx="1" presStyleCnt="4"/>
      <dgm:spPr/>
    </dgm:pt>
    <dgm:pt modelId="{2BDDF75F-4854-49B7-9854-8409F3D6D565}" type="pres">
      <dgm:prSet presAssocID="{A5A6EC70-6E64-4868-B9F5-A06313826190}" presName="horz1" presStyleCnt="0"/>
      <dgm:spPr/>
    </dgm:pt>
    <dgm:pt modelId="{6F497A93-46C9-429E-8350-97688727DEBC}" type="pres">
      <dgm:prSet presAssocID="{A5A6EC70-6E64-4868-B9F5-A06313826190}" presName="tx1" presStyleLbl="revTx" presStyleIdx="1" presStyleCnt="4"/>
      <dgm:spPr/>
    </dgm:pt>
    <dgm:pt modelId="{B04704B3-EFA9-40AD-88E8-CA15778846F4}" type="pres">
      <dgm:prSet presAssocID="{A5A6EC70-6E64-4868-B9F5-A06313826190}" presName="vert1" presStyleCnt="0"/>
      <dgm:spPr/>
    </dgm:pt>
    <dgm:pt modelId="{E8E0C8BB-F393-48E3-BE39-D1B764B933B8}" type="pres">
      <dgm:prSet presAssocID="{EFB9D6B9-FEBD-4332-9536-A781AF53DD2C}" presName="thickLine" presStyleLbl="alignNode1" presStyleIdx="2" presStyleCnt="4"/>
      <dgm:spPr/>
    </dgm:pt>
    <dgm:pt modelId="{D960390C-BC58-4637-AA33-419BF398CFB1}" type="pres">
      <dgm:prSet presAssocID="{EFB9D6B9-FEBD-4332-9536-A781AF53DD2C}" presName="horz1" presStyleCnt="0"/>
      <dgm:spPr/>
    </dgm:pt>
    <dgm:pt modelId="{630C5BD7-748D-4724-B15A-2FE800EA86D9}" type="pres">
      <dgm:prSet presAssocID="{EFB9D6B9-FEBD-4332-9536-A781AF53DD2C}" presName="tx1" presStyleLbl="revTx" presStyleIdx="2" presStyleCnt="4"/>
      <dgm:spPr/>
    </dgm:pt>
    <dgm:pt modelId="{100DAF4D-849F-42B0-AA5E-D996946A9628}" type="pres">
      <dgm:prSet presAssocID="{EFB9D6B9-FEBD-4332-9536-A781AF53DD2C}" presName="vert1" presStyleCnt="0"/>
      <dgm:spPr/>
    </dgm:pt>
    <dgm:pt modelId="{1A5ACC31-B442-4A1B-91C7-5F3E555B9574}" type="pres">
      <dgm:prSet presAssocID="{84C67FAA-8136-4301-8D91-AE647B64606A}" presName="thickLine" presStyleLbl="alignNode1" presStyleIdx="3" presStyleCnt="4"/>
      <dgm:spPr/>
    </dgm:pt>
    <dgm:pt modelId="{1E9344F5-3741-42AF-8D0F-223F5C74A149}" type="pres">
      <dgm:prSet presAssocID="{84C67FAA-8136-4301-8D91-AE647B64606A}" presName="horz1" presStyleCnt="0"/>
      <dgm:spPr/>
    </dgm:pt>
    <dgm:pt modelId="{93789608-9DCB-4E30-9AC9-5F4B7E507C0F}" type="pres">
      <dgm:prSet presAssocID="{84C67FAA-8136-4301-8D91-AE647B64606A}" presName="tx1" presStyleLbl="revTx" presStyleIdx="3" presStyleCnt="4"/>
      <dgm:spPr/>
    </dgm:pt>
    <dgm:pt modelId="{D1171A95-CC51-4413-A25A-313588999446}" type="pres">
      <dgm:prSet presAssocID="{84C67FAA-8136-4301-8D91-AE647B64606A}" presName="vert1" presStyleCnt="0"/>
      <dgm:spPr/>
    </dgm:pt>
  </dgm:ptLst>
  <dgm:cxnLst>
    <dgm:cxn modelId="{EDDA862E-12EB-4A77-B05B-3E659E1EAC98}" srcId="{5567735B-F6A1-41DE-9679-2CDD1CBE159B}" destId="{EFB9D6B9-FEBD-4332-9536-A781AF53DD2C}" srcOrd="2" destOrd="0" parTransId="{6DEC6A9B-DE0B-462C-A376-7ED1C303AF47}" sibTransId="{22AC82B2-6F6B-463F-8D0E-1F18BE9A9F9A}"/>
    <dgm:cxn modelId="{AD00113B-1B28-42F8-9070-4BCAD78D4154}" type="presOf" srcId="{CE087D01-96F1-4BC1-B39B-6AF8EB33B076}" destId="{52D05898-2A39-4DAA-8125-698B767EFF47}" srcOrd="0" destOrd="0" presId="urn:microsoft.com/office/officeart/2008/layout/LinedList"/>
    <dgm:cxn modelId="{74033A4A-C208-47F5-ABA1-E4646F900338}" srcId="{5567735B-F6A1-41DE-9679-2CDD1CBE159B}" destId="{A5A6EC70-6E64-4868-B9F5-A06313826190}" srcOrd="1" destOrd="0" parTransId="{039D64B9-7B3C-465C-9AC4-7368112E59F6}" sibTransId="{A1459545-CFCB-4952-84FD-7EB64F5F6DA4}"/>
    <dgm:cxn modelId="{E42A3D79-F44E-4766-B081-BACBE88FFAA4}" type="presOf" srcId="{84C67FAA-8136-4301-8D91-AE647B64606A}" destId="{93789608-9DCB-4E30-9AC9-5F4B7E507C0F}" srcOrd="0" destOrd="0" presId="urn:microsoft.com/office/officeart/2008/layout/LinedList"/>
    <dgm:cxn modelId="{F884137B-4EB5-420A-AFAD-61E0461C76E1}" srcId="{5567735B-F6A1-41DE-9679-2CDD1CBE159B}" destId="{CE087D01-96F1-4BC1-B39B-6AF8EB33B076}" srcOrd="0" destOrd="0" parTransId="{C13D3BAB-10A6-407C-8E95-4ABF84C3CB3C}" sibTransId="{E35F8F45-F6F3-48BF-B973-530BE02FA226}"/>
    <dgm:cxn modelId="{C613A7CA-7E88-4BE7-9EC0-F6CE4D8EAD1B}" type="presOf" srcId="{EFB9D6B9-FEBD-4332-9536-A781AF53DD2C}" destId="{630C5BD7-748D-4724-B15A-2FE800EA86D9}" srcOrd="0" destOrd="0" presId="urn:microsoft.com/office/officeart/2008/layout/LinedList"/>
    <dgm:cxn modelId="{14AC3FD3-4FBA-4875-A42D-20624A8BE1C0}" type="presOf" srcId="{A5A6EC70-6E64-4868-B9F5-A06313826190}" destId="{6F497A93-46C9-429E-8350-97688727DEBC}" srcOrd="0" destOrd="0" presId="urn:microsoft.com/office/officeart/2008/layout/LinedList"/>
    <dgm:cxn modelId="{07A3AFF1-9B9A-4A08-8F4C-D9F7855BF1BF}" type="presOf" srcId="{5567735B-F6A1-41DE-9679-2CDD1CBE159B}" destId="{A5949A84-75A3-44DD-8137-DC389FA034CD}" srcOrd="0" destOrd="0" presId="urn:microsoft.com/office/officeart/2008/layout/LinedList"/>
    <dgm:cxn modelId="{DAD59AFC-AD1B-4FFC-9689-6339BDE3056F}" srcId="{5567735B-F6A1-41DE-9679-2CDD1CBE159B}" destId="{84C67FAA-8136-4301-8D91-AE647B64606A}" srcOrd="3" destOrd="0" parTransId="{8BE2940C-2488-4D18-AB82-1A0C01718F8C}" sibTransId="{50804259-6948-486D-9669-C15819762CDE}"/>
    <dgm:cxn modelId="{50A26F52-9074-4F6D-8C60-920F69A0EF70}" type="presParOf" srcId="{A5949A84-75A3-44DD-8137-DC389FA034CD}" destId="{CD0BEDB5-17DB-4ABD-B9D3-F8AECBF68CD1}" srcOrd="0" destOrd="0" presId="urn:microsoft.com/office/officeart/2008/layout/LinedList"/>
    <dgm:cxn modelId="{E37E4A4A-BF8E-4593-B9DA-4482E4AFE473}" type="presParOf" srcId="{A5949A84-75A3-44DD-8137-DC389FA034CD}" destId="{731F8D9F-54C3-4AB6-89D8-437DBA86F125}" srcOrd="1" destOrd="0" presId="urn:microsoft.com/office/officeart/2008/layout/LinedList"/>
    <dgm:cxn modelId="{18549969-1B10-4C83-9B57-AEF61A386E3D}" type="presParOf" srcId="{731F8D9F-54C3-4AB6-89D8-437DBA86F125}" destId="{52D05898-2A39-4DAA-8125-698B767EFF47}" srcOrd="0" destOrd="0" presId="urn:microsoft.com/office/officeart/2008/layout/LinedList"/>
    <dgm:cxn modelId="{13154435-8011-4BD2-AC84-322EBB2D4607}" type="presParOf" srcId="{731F8D9F-54C3-4AB6-89D8-437DBA86F125}" destId="{A57FB9E3-50B0-4B2B-B8D0-4932CC93D485}" srcOrd="1" destOrd="0" presId="urn:microsoft.com/office/officeart/2008/layout/LinedList"/>
    <dgm:cxn modelId="{CB2B906C-CDD8-4DC3-8096-684E5DA29E84}" type="presParOf" srcId="{A5949A84-75A3-44DD-8137-DC389FA034CD}" destId="{4743C1D3-A036-42F6-959C-FAA12D7CA303}" srcOrd="2" destOrd="0" presId="urn:microsoft.com/office/officeart/2008/layout/LinedList"/>
    <dgm:cxn modelId="{9834B606-FAD7-46D0-9E77-2CE7476A65CF}" type="presParOf" srcId="{A5949A84-75A3-44DD-8137-DC389FA034CD}" destId="{2BDDF75F-4854-49B7-9854-8409F3D6D565}" srcOrd="3" destOrd="0" presId="urn:microsoft.com/office/officeart/2008/layout/LinedList"/>
    <dgm:cxn modelId="{61F71C1F-385F-4541-9551-2BDE0BD90D4F}" type="presParOf" srcId="{2BDDF75F-4854-49B7-9854-8409F3D6D565}" destId="{6F497A93-46C9-429E-8350-97688727DEBC}" srcOrd="0" destOrd="0" presId="urn:microsoft.com/office/officeart/2008/layout/LinedList"/>
    <dgm:cxn modelId="{DA862A75-6A26-4A3C-908A-177D7ADC6B65}" type="presParOf" srcId="{2BDDF75F-4854-49B7-9854-8409F3D6D565}" destId="{B04704B3-EFA9-40AD-88E8-CA15778846F4}" srcOrd="1" destOrd="0" presId="urn:microsoft.com/office/officeart/2008/layout/LinedList"/>
    <dgm:cxn modelId="{ABB6663E-C1B6-4482-9CD6-B8FB909EA7A4}" type="presParOf" srcId="{A5949A84-75A3-44DD-8137-DC389FA034CD}" destId="{E8E0C8BB-F393-48E3-BE39-D1B764B933B8}" srcOrd="4" destOrd="0" presId="urn:microsoft.com/office/officeart/2008/layout/LinedList"/>
    <dgm:cxn modelId="{D5461880-F8BC-4FD4-9479-C93CD0CBB377}" type="presParOf" srcId="{A5949A84-75A3-44DD-8137-DC389FA034CD}" destId="{D960390C-BC58-4637-AA33-419BF398CFB1}" srcOrd="5" destOrd="0" presId="urn:microsoft.com/office/officeart/2008/layout/LinedList"/>
    <dgm:cxn modelId="{83248FF4-2F6F-4459-993F-B93E270649CA}" type="presParOf" srcId="{D960390C-BC58-4637-AA33-419BF398CFB1}" destId="{630C5BD7-748D-4724-B15A-2FE800EA86D9}" srcOrd="0" destOrd="0" presId="urn:microsoft.com/office/officeart/2008/layout/LinedList"/>
    <dgm:cxn modelId="{7BB672BD-9B89-4543-8319-99CFA6C34D1B}" type="presParOf" srcId="{D960390C-BC58-4637-AA33-419BF398CFB1}" destId="{100DAF4D-849F-42B0-AA5E-D996946A9628}" srcOrd="1" destOrd="0" presId="urn:microsoft.com/office/officeart/2008/layout/LinedList"/>
    <dgm:cxn modelId="{FE60CA7A-2131-448D-ADC7-F0FA4DD1DFDD}" type="presParOf" srcId="{A5949A84-75A3-44DD-8137-DC389FA034CD}" destId="{1A5ACC31-B442-4A1B-91C7-5F3E555B9574}" srcOrd="6" destOrd="0" presId="urn:microsoft.com/office/officeart/2008/layout/LinedList"/>
    <dgm:cxn modelId="{76DDBDED-7DB6-4FDC-9666-801886DBE9CD}" type="presParOf" srcId="{A5949A84-75A3-44DD-8137-DC389FA034CD}" destId="{1E9344F5-3741-42AF-8D0F-223F5C74A149}" srcOrd="7" destOrd="0" presId="urn:microsoft.com/office/officeart/2008/layout/LinedList"/>
    <dgm:cxn modelId="{62C1D6DC-2CB5-4887-BF6F-D4EBE189B9C7}" type="presParOf" srcId="{1E9344F5-3741-42AF-8D0F-223F5C74A149}" destId="{93789608-9DCB-4E30-9AC9-5F4B7E507C0F}" srcOrd="0" destOrd="0" presId="urn:microsoft.com/office/officeart/2008/layout/LinedList"/>
    <dgm:cxn modelId="{80DB4087-1688-4FF3-A256-BDA117EBC7E3}" type="presParOf" srcId="{1E9344F5-3741-42AF-8D0F-223F5C74A149}" destId="{D1171A95-CC51-4413-A25A-31358899944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BEDB5-17DB-4ABD-B9D3-F8AECBF68CD1}">
      <dsp:nvSpPr>
        <dsp:cNvPr id="0" name=""/>
        <dsp:cNvSpPr/>
      </dsp:nvSpPr>
      <dsp:spPr>
        <a:xfrm>
          <a:off x="0" y="0"/>
          <a:ext cx="65136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D05898-2A39-4DAA-8125-698B767EFF47}">
      <dsp:nvSpPr>
        <dsp:cNvPr id="0" name=""/>
        <dsp:cNvSpPr/>
      </dsp:nvSpPr>
      <dsp:spPr>
        <a:xfrm>
          <a:off x="0" y="0"/>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Hospital operations</a:t>
          </a:r>
        </a:p>
      </dsp:txBody>
      <dsp:txXfrm>
        <a:off x="0" y="0"/>
        <a:ext cx="6513603" cy="1471356"/>
      </dsp:txXfrm>
    </dsp:sp>
    <dsp:sp modelId="{4743C1D3-A036-42F6-959C-FAA12D7CA303}">
      <dsp:nvSpPr>
        <dsp:cNvPr id="0" name=""/>
        <dsp:cNvSpPr/>
      </dsp:nvSpPr>
      <dsp:spPr>
        <a:xfrm>
          <a:off x="0" y="1471356"/>
          <a:ext cx="6513603"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497A93-46C9-429E-8350-97688727DEBC}">
      <dsp:nvSpPr>
        <dsp:cNvPr id="0" name=""/>
        <dsp:cNvSpPr/>
      </dsp:nvSpPr>
      <dsp:spPr>
        <a:xfrm>
          <a:off x="0" y="1471356"/>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dirty="0"/>
            <a:t>Attitudes of hospital staff</a:t>
          </a:r>
        </a:p>
      </dsp:txBody>
      <dsp:txXfrm>
        <a:off x="0" y="1471356"/>
        <a:ext cx="6513603" cy="1471356"/>
      </dsp:txXfrm>
    </dsp:sp>
    <dsp:sp modelId="{E8E0C8BB-F393-48E3-BE39-D1B764B933B8}">
      <dsp:nvSpPr>
        <dsp:cNvPr id="0" name=""/>
        <dsp:cNvSpPr/>
      </dsp:nvSpPr>
      <dsp:spPr>
        <a:xfrm>
          <a:off x="0" y="2942712"/>
          <a:ext cx="6513603"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0C5BD7-748D-4724-B15A-2FE800EA86D9}">
      <dsp:nvSpPr>
        <dsp:cNvPr id="0" name=""/>
        <dsp:cNvSpPr/>
      </dsp:nvSpPr>
      <dsp:spPr>
        <a:xfrm>
          <a:off x="0" y="2942713"/>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Patient families</a:t>
          </a:r>
        </a:p>
      </dsp:txBody>
      <dsp:txXfrm>
        <a:off x="0" y="2942713"/>
        <a:ext cx="6513603" cy="1471356"/>
      </dsp:txXfrm>
    </dsp:sp>
    <dsp:sp modelId="{1A5ACC31-B442-4A1B-91C7-5F3E555B9574}">
      <dsp:nvSpPr>
        <dsp:cNvPr id="0" name=""/>
        <dsp:cNvSpPr/>
      </dsp:nvSpPr>
      <dsp:spPr>
        <a:xfrm>
          <a:off x="0" y="4414069"/>
          <a:ext cx="6513603"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789608-9DCB-4E30-9AC9-5F4B7E507C0F}">
      <dsp:nvSpPr>
        <dsp:cNvPr id="0" name=""/>
        <dsp:cNvSpPr/>
      </dsp:nvSpPr>
      <dsp:spPr>
        <a:xfrm>
          <a:off x="0" y="4414069"/>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MT Family Support Specialists</a:t>
          </a:r>
        </a:p>
      </dsp:txBody>
      <dsp:txXfrm>
        <a:off x="0" y="4414069"/>
        <a:ext cx="6513603" cy="14713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34203-F9A2-4AEF-9491-18C34300F52C}"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BF888-D6EE-446F-B5FD-9AAF489F5A3F}" type="slidenum">
              <a:rPr lang="en-US" smtClean="0"/>
              <a:t>‹#›</a:t>
            </a:fld>
            <a:endParaRPr lang="en-US"/>
          </a:p>
        </p:txBody>
      </p:sp>
    </p:spTree>
    <p:extLst>
      <p:ext uri="{BB962C8B-B14F-4D97-AF65-F5344CB8AC3E}">
        <p14:creationId xmlns:p14="http://schemas.microsoft.com/office/powerpoint/2010/main" val="3245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 to share our vision for the future of PE</a:t>
            </a:r>
          </a:p>
          <a:p>
            <a:r>
              <a:rPr lang="en-US" dirty="0"/>
              <a:t>Provide transparency and further</a:t>
            </a:r>
            <a:r>
              <a:rPr lang="en-US" baseline="0" dirty="0"/>
              <a:t> build trust</a:t>
            </a:r>
          </a:p>
          <a:p>
            <a:endParaRPr lang="en-US" baseline="0" dirty="0"/>
          </a:p>
          <a:p>
            <a:r>
              <a:rPr lang="en-US" baseline="0" dirty="0"/>
              <a:t>The goals </a:t>
            </a:r>
            <a:r>
              <a:rPr lang="en-US" baseline="0"/>
              <a:t>are to: </a:t>
            </a:r>
            <a:endParaRPr lang="en-US" baseline="0" dirty="0"/>
          </a:p>
          <a:p>
            <a:pPr marL="173062" indent="-173062">
              <a:buFont typeface="Arial" panose="020B0604020202020204" pitchFamily="34" charset="0"/>
              <a:buChar char="•"/>
            </a:pPr>
            <a:r>
              <a:rPr lang="en-US" baseline="0" dirty="0"/>
              <a:t>Share our vision for the future of our department</a:t>
            </a:r>
          </a:p>
          <a:p>
            <a:pPr marL="173062" indent="-173062">
              <a:buFont typeface="Arial" panose="020B0604020202020204" pitchFamily="34" charset="0"/>
              <a:buChar char="•"/>
            </a:pPr>
            <a:r>
              <a:rPr lang="en-US" baseline="0" dirty="0"/>
              <a:t>Provide the opportunity for questions</a:t>
            </a:r>
          </a:p>
          <a:p>
            <a:pPr marL="173062" indent="-173062">
              <a:buFont typeface="Arial" panose="020B0604020202020204" pitchFamily="34" charset="0"/>
              <a:buChar char="•"/>
            </a:pPr>
            <a:r>
              <a:rPr lang="en-US" baseline="0" dirty="0"/>
              <a:t>Seek input</a:t>
            </a:r>
          </a:p>
          <a:p>
            <a:pPr marL="173062" indent="-173062">
              <a:buFont typeface="Arial" panose="020B0604020202020204" pitchFamily="34" charset="0"/>
              <a:buChar char="•"/>
            </a:pPr>
            <a:r>
              <a:rPr lang="en-US" baseline="0" dirty="0"/>
              <a:t>Gain championship of the LT</a:t>
            </a:r>
            <a:endParaRPr lang="en-US" dirty="0"/>
          </a:p>
        </p:txBody>
      </p:sp>
      <p:sp>
        <p:nvSpPr>
          <p:cNvPr id="4" name="Slide Number Placeholder 3"/>
          <p:cNvSpPr>
            <a:spLocks noGrp="1"/>
          </p:cNvSpPr>
          <p:nvPr>
            <p:ph type="sldNum" sz="quarter" idx="10"/>
          </p:nvPr>
        </p:nvSpPr>
        <p:spPr/>
        <p:txBody>
          <a:bodyPr/>
          <a:lstStyle/>
          <a:p>
            <a:fld id="{05BECA54-95A6-D745-9469-B395089E64B0}" type="slidenum">
              <a:rPr lang="en-US" smtClean="0"/>
              <a:t>1</a:t>
            </a:fld>
            <a:endParaRPr lang="en-US"/>
          </a:p>
        </p:txBody>
      </p:sp>
    </p:spTree>
    <p:extLst>
      <p:ext uri="{BB962C8B-B14F-4D97-AF65-F5344CB8AC3E}">
        <p14:creationId xmlns:p14="http://schemas.microsoft.com/office/powerpoint/2010/main" val="1740962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 for the transformation – set the expectation at every level and ensure PEA can integrate</a:t>
            </a:r>
          </a:p>
        </p:txBody>
      </p:sp>
      <p:sp>
        <p:nvSpPr>
          <p:cNvPr id="4" name="Slide Number Placeholder 3"/>
          <p:cNvSpPr>
            <a:spLocks noGrp="1"/>
          </p:cNvSpPr>
          <p:nvPr>
            <p:ph type="sldNum" sz="quarter" idx="5"/>
          </p:nvPr>
        </p:nvSpPr>
        <p:spPr/>
        <p:txBody>
          <a:bodyPr/>
          <a:lstStyle/>
          <a:p>
            <a:fld id="{05BECA54-95A6-D745-9469-B395089E64B0}" type="slidenum">
              <a:rPr lang="en-US" smtClean="0"/>
              <a:t>2</a:t>
            </a:fld>
            <a:endParaRPr lang="en-US"/>
          </a:p>
        </p:txBody>
      </p:sp>
    </p:spTree>
    <p:extLst>
      <p:ext uri="{BB962C8B-B14F-4D97-AF65-F5344CB8AC3E}">
        <p14:creationId xmlns:p14="http://schemas.microsoft.com/office/powerpoint/2010/main" val="3689422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 for the transformation – set the expectation at every level and ensure PEA can integrate</a:t>
            </a:r>
          </a:p>
        </p:txBody>
      </p:sp>
      <p:sp>
        <p:nvSpPr>
          <p:cNvPr id="4" name="Slide Number Placeholder 3"/>
          <p:cNvSpPr>
            <a:spLocks noGrp="1"/>
          </p:cNvSpPr>
          <p:nvPr>
            <p:ph type="sldNum" sz="quarter" idx="5"/>
          </p:nvPr>
        </p:nvSpPr>
        <p:spPr/>
        <p:txBody>
          <a:bodyPr/>
          <a:lstStyle/>
          <a:p>
            <a:fld id="{05BECA54-95A6-D745-9469-B395089E64B0}" type="slidenum">
              <a:rPr lang="en-US" smtClean="0"/>
              <a:t>3</a:t>
            </a:fld>
            <a:endParaRPr lang="en-US"/>
          </a:p>
        </p:txBody>
      </p:sp>
    </p:spTree>
    <p:extLst>
      <p:ext uri="{BB962C8B-B14F-4D97-AF65-F5344CB8AC3E}">
        <p14:creationId xmlns:p14="http://schemas.microsoft.com/office/powerpoint/2010/main" val="1824377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 for the transformation – set the expectation at every level and ensure PEA can integrate</a:t>
            </a:r>
          </a:p>
        </p:txBody>
      </p:sp>
      <p:sp>
        <p:nvSpPr>
          <p:cNvPr id="4" name="Slide Number Placeholder 3"/>
          <p:cNvSpPr>
            <a:spLocks noGrp="1"/>
          </p:cNvSpPr>
          <p:nvPr>
            <p:ph type="sldNum" sz="quarter" idx="5"/>
          </p:nvPr>
        </p:nvSpPr>
        <p:spPr/>
        <p:txBody>
          <a:bodyPr/>
          <a:lstStyle/>
          <a:p>
            <a:fld id="{05BECA54-95A6-D745-9469-B395089E64B0}" type="slidenum">
              <a:rPr lang="en-US" smtClean="0"/>
              <a:t>4</a:t>
            </a:fld>
            <a:endParaRPr lang="en-US"/>
          </a:p>
        </p:txBody>
      </p:sp>
    </p:spTree>
    <p:extLst>
      <p:ext uri="{BB962C8B-B14F-4D97-AF65-F5344CB8AC3E}">
        <p14:creationId xmlns:p14="http://schemas.microsoft.com/office/powerpoint/2010/main" val="1591473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 for the transformation – set the expectation at every level and ensure PEA can integrate</a:t>
            </a:r>
          </a:p>
        </p:txBody>
      </p:sp>
      <p:sp>
        <p:nvSpPr>
          <p:cNvPr id="4" name="Slide Number Placeholder 3"/>
          <p:cNvSpPr>
            <a:spLocks noGrp="1"/>
          </p:cNvSpPr>
          <p:nvPr>
            <p:ph type="sldNum" sz="quarter" idx="5"/>
          </p:nvPr>
        </p:nvSpPr>
        <p:spPr/>
        <p:txBody>
          <a:bodyPr/>
          <a:lstStyle/>
          <a:p>
            <a:fld id="{05BECA54-95A6-D745-9469-B395089E64B0}" type="slidenum">
              <a:rPr lang="en-US" smtClean="0"/>
              <a:t>5</a:t>
            </a:fld>
            <a:endParaRPr lang="en-US"/>
          </a:p>
        </p:txBody>
      </p:sp>
    </p:spTree>
    <p:extLst>
      <p:ext uri="{BB962C8B-B14F-4D97-AF65-F5344CB8AC3E}">
        <p14:creationId xmlns:p14="http://schemas.microsoft.com/office/powerpoint/2010/main" val="263583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 for the transformation – set the expectation at every level and ensure PEA can integrate</a:t>
            </a:r>
          </a:p>
        </p:txBody>
      </p:sp>
      <p:sp>
        <p:nvSpPr>
          <p:cNvPr id="4" name="Slide Number Placeholder 3"/>
          <p:cNvSpPr>
            <a:spLocks noGrp="1"/>
          </p:cNvSpPr>
          <p:nvPr>
            <p:ph type="sldNum" sz="quarter" idx="5"/>
          </p:nvPr>
        </p:nvSpPr>
        <p:spPr/>
        <p:txBody>
          <a:bodyPr/>
          <a:lstStyle/>
          <a:p>
            <a:fld id="{05BECA54-95A6-D745-9469-B395089E64B0}" type="slidenum">
              <a:rPr lang="en-US" smtClean="0"/>
              <a:t>6</a:t>
            </a:fld>
            <a:endParaRPr lang="en-US"/>
          </a:p>
        </p:txBody>
      </p:sp>
    </p:spTree>
    <p:extLst>
      <p:ext uri="{BB962C8B-B14F-4D97-AF65-F5344CB8AC3E}">
        <p14:creationId xmlns:p14="http://schemas.microsoft.com/office/powerpoint/2010/main" val="168167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C6AF-6811-49FD-A092-A96821D938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B7201-DF59-4B00-AAB0-2AB9FB73FA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476756-856A-4449-8EC0-7407F472B4C6}"/>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14C69D27-F8EF-48F8-81AE-28D409E96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DDD6A9-DCBF-4833-AE8D-6BB507616CBB}"/>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424131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A572-0C19-403A-8189-3D6285C00B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7F0D5-80BE-438B-AD4F-29D441DE74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A3101-4797-45BD-B7AE-7F2046BF23DC}"/>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5DC5B0AC-0878-4487-BAAC-F2D211D5CD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0FF94-4517-4D79-829E-D8474441D22D}"/>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4054284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435B7B-0A5A-4E9A-A730-1C1CA60C7A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798701-1560-4C30-AEED-29003EA799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5B5EF-C59A-4034-A04A-F4BC27B93D6A}"/>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A1A20330-C0AE-4D7E-9793-387646836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5B8B5-30BC-4F78-A1AF-025350FC4DC3}"/>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92416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ver 2">
    <p:spTree>
      <p:nvGrpSpPr>
        <p:cNvPr id="1" name=""/>
        <p:cNvGrpSpPr/>
        <p:nvPr/>
      </p:nvGrpSpPr>
      <p:grpSpPr>
        <a:xfrm>
          <a:off x="0" y="0"/>
          <a:ext cx="0" cy="0"/>
          <a:chOff x="0" y="0"/>
          <a:chExt cx="0" cy="0"/>
        </a:xfrm>
      </p:grpSpPr>
      <p:pic>
        <p:nvPicPr>
          <p:cNvPr id="4" name="Picture 3" descr="Cover_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descr="MT_Logo_FC+Tagline_Revers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34426" y="670062"/>
            <a:ext cx="2687908" cy="1039921"/>
          </a:xfrm>
          <a:prstGeom prst="rect">
            <a:avLst/>
          </a:prstGeom>
        </p:spPr>
      </p:pic>
      <p:sp>
        <p:nvSpPr>
          <p:cNvPr id="7" name="Title 1"/>
          <p:cNvSpPr>
            <a:spLocks noGrp="1"/>
          </p:cNvSpPr>
          <p:nvPr>
            <p:ph type="ctrTitle" hasCustomPrompt="1"/>
          </p:nvPr>
        </p:nvSpPr>
        <p:spPr>
          <a:xfrm>
            <a:off x="1056431" y="4998405"/>
            <a:ext cx="9572805" cy="868997"/>
          </a:xfrm>
        </p:spPr>
        <p:txBody>
          <a:bodyPr anchor="t" anchorCtr="0"/>
          <a:lstStyle>
            <a:lvl1pPr>
              <a:lnSpc>
                <a:spcPct val="90000"/>
              </a:lnSpc>
              <a:defRPr sz="4000"/>
            </a:lvl1pPr>
          </a:lstStyle>
          <a:p>
            <a:r>
              <a:rPr lang="en-US" sz="3600"/>
              <a:t>Your Title Here at 36 or 40 Size Font</a:t>
            </a:r>
            <a:endParaRPr lang="en-US" dirty="0"/>
          </a:p>
        </p:txBody>
      </p:sp>
      <p:sp>
        <p:nvSpPr>
          <p:cNvPr id="8" name="Subtitle 2"/>
          <p:cNvSpPr>
            <a:spLocks noGrp="1"/>
          </p:cNvSpPr>
          <p:nvPr>
            <p:ph type="subTitle" idx="1" hasCustomPrompt="1"/>
          </p:nvPr>
        </p:nvSpPr>
        <p:spPr>
          <a:xfrm>
            <a:off x="1196796" y="5760876"/>
            <a:ext cx="6448869" cy="1046325"/>
          </a:xfrm>
        </p:spPr>
        <p:txBody>
          <a:bodyPr>
            <a:normAutofit/>
          </a:bodyPr>
          <a:lstStyle>
            <a:lvl1pPr marL="0" indent="0" algn="l">
              <a:lnSpc>
                <a:spcPts val="2000"/>
              </a:lnSpc>
              <a:buNone/>
              <a:defRPr sz="24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nSpc>
                <a:spcPts val="2000"/>
              </a:lnSpc>
            </a:pPr>
            <a:r>
              <a:rPr lang="en-US" b="1"/>
              <a:t>Your name at 24 font size, bold</a:t>
            </a:r>
          </a:p>
          <a:p>
            <a:pPr>
              <a:lnSpc>
                <a:spcPts val="2000"/>
              </a:lnSpc>
            </a:pPr>
            <a:r>
              <a:rPr lang="en-US"/>
              <a:t>Your title at 24 font size</a:t>
            </a:r>
            <a:endParaRPr lang="en-US" dirty="0"/>
          </a:p>
        </p:txBody>
      </p:sp>
    </p:spTree>
    <p:extLst>
      <p:ext uri="{BB962C8B-B14F-4D97-AF65-F5344CB8AC3E}">
        <p14:creationId xmlns:p14="http://schemas.microsoft.com/office/powerpoint/2010/main" val="2434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Smart Graphic">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1234500" y="627019"/>
            <a:ext cx="9755785" cy="896983"/>
          </a:xfrm>
        </p:spPr>
        <p:txBody>
          <a:bodyPr>
            <a:normAutofit/>
          </a:bodyPr>
          <a:lstStyle>
            <a:lvl1pPr marL="0" indent="0">
              <a:buNone/>
              <a:defRPr sz="3000" b="1"/>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GRAPHIC TITLE HERE</a:t>
            </a:r>
          </a:p>
        </p:txBody>
      </p:sp>
      <p:pic>
        <p:nvPicPr>
          <p:cNvPr id="4" name="Picture 3" descr="Band_Sing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04800" cy="6858000"/>
          </a:xfrm>
          <a:prstGeom prst="rect">
            <a:avLst/>
          </a:prstGeom>
        </p:spPr>
      </p:pic>
      <p:pic>
        <p:nvPicPr>
          <p:cNvPr id="5" name="Picture 4" descr="Band_Sing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11898127" y="0"/>
            <a:ext cx="304800" cy="6858000"/>
          </a:xfrm>
          <a:prstGeom prst="rect">
            <a:avLst/>
          </a:prstGeom>
        </p:spPr>
      </p:pic>
      <p:sp>
        <p:nvSpPr>
          <p:cNvPr id="10" name="SmartArt Placeholder 7"/>
          <p:cNvSpPr>
            <a:spLocks noGrp="1"/>
          </p:cNvSpPr>
          <p:nvPr>
            <p:ph type="dgm" sz="quarter" idx="11"/>
          </p:nvPr>
        </p:nvSpPr>
        <p:spPr>
          <a:xfrm>
            <a:off x="1234500" y="1638709"/>
            <a:ext cx="9755785" cy="4487454"/>
          </a:xfrm>
        </p:spPr>
        <p:txBody>
          <a:bodyPr/>
          <a:lstStyle/>
          <a:p>
            <a:endParaRPr lang="en-US" dirty="0"/>
          </a:p>
        </p:txBody>
      </p:sp>
      <p:pic>
        <p:nvPicPr>
          <p:cNvPr id="11" name="Picture 10" descr="MT_Logo_FC_RGB.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83177" y="6126164"/>
            <a:ext cx="1407104" cy="384436"/>
          </a:xfrm>
          <a:prstGeom prst="rect">
            <a:avLst/>
          </a:prstGeom>
        </p:spPr>
      </p:pic>
    </p:spTree>
    <p:extLst>
      <p:ext uri="{BB962C8B-B14F-4D97-AF65-F5344CB8AC3E}">
        <p14:creationId xmlns:p14="http://schemas.microsoft.com/office/powerpoint/2010/main" val="268168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6DB6-59F3-4A25-A2E1-C17F70604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393B29-9485-4787-8F91-18BE4D24CA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E4B6C-B870-4C0C-B3A3-58526AE546F6}"/>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1ACADE27-1EFD-4134-8C3C-0FE8B1AED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96DB1-80F4-4994-9C55-F668A9C2E502}"/>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77461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8956-E671-4088-8AE6-F544C163D4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64F0E0-7BAD-40D9-8B71-29F0BE8C9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A666FA-606F-4436-B7B6-22A7397593D4}"/>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AFAF7E3E-0FDD-4C12-9BD5-F51D15245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BCDD6-1D95-47EF-A132-1A851038B2CF}"/>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327935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D624-3683-4C0E-AB93-1D801343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CBC8D0-5394-4433-A5F7-28F0C0FED9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9CBB7-462D-48A9-818B-AF0FFC91A2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7B1F41-9CBE-4974-A492-B06AB888AC23}"/>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6" name="Footer Placeholder 5">
            <a:extLst>
              <a:ext uri="{FF2B5EF4-FFF2-40B4-BE49-F238E27FC236}">
                <a16:creationId xmlns:a16="http://schemas.microsoft.com/office/drawing/2014/main" id="{3E31FBEF-4435-49A3-933C-4F78ED5BF7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C94B07-59DA-4851-91F6-C36E7F39BD03}"/>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223559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CA30-F41D-4344-9DA0-6C947E467D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65153-2D9E-46E6-96BE-FD578822F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1670A0-948D-4C57-837E-0F36344F56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012FF0-C732-4E85-9D3B-61BC8B04AC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7C8B3E-F9DA-42B3-8A37-21A55C8D18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D2BB2D-8FB5-4AD8-8025-E7A1673B9113}"/>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8" name="Footer Placeholder 7">
            <a:extLst>
              <a:ext uri="{FF2B5EF4-FFF2-40B4-BE49-F238E27FC236}">
                <a16:creationId xmlns:a16="http://schemas.microsoft.com/office/drawing/2014/main" id="{DE52EB3B-3CC0-47D0-B234-F53AD468B7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AC0ADC-4AA6-42D0-8C43-F4EEA7CF0EA7}"/>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193929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BE49-CA08-4306-B30F-9E0A2ECED0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4FFAE2-4BA7-465B-8513-8AE74E2570A5}"/>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4" name="Footer Placeholder 3">
            <a:extLst>
              <a:ext uri="{FF2B5EF4-FFF2-40B4-BE49-F238E27FC236}">
                <a16:creationId xmlns:a16="http://schemas.microsoft.com/office/drawing/2014/main" id="{70FE9DCF-BA19-4743-9AEF-A99FCF006D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8DCE0C-9E6B-4FF7-A35A-94FF8A314AB5}"/>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274080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1404B-CAE3-4140-BDC5-9214B4FCB64F}"/>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3" name="Footer Placeholder 2">
            <a:extLst>
              <a:ext uri="{FF2B5EF4-FFF2-40B4-BE49-F238E27FC236}">
                <a16:creationId xmlns:a16="http://schemas.microsoft.com/office/drawing/2014/main" id="{C1EDF8AD-B849-43C6-BCDC-ABA1C9E12F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6180CF-9960-4400-B751-2E74CDF32876}"/>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170413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6A3EA-6FE3-44AD-9585-16C151C98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4408AD-A291-4863-AC72-1AF20106E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21D35E-2E2D-47A8-8E47-AFF4AEC83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C8C11B-8362-469D-AA2A-5F37C5B1499F}"/>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6" name="Footer Placeholder 5">
            <a:extLst>
              <a:ext uri="{FF2B5EF4-FFF2-40B4-BE49-F238E27FC236}">
                <a16:creationId xmlns:a16="http://schemas.microsoft.com/office/drawing/2014/main" id="{F15A497E-BEEC-46C4-B0A0-5784D9419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3A0B0E-BE31-4334-96F6-533F6176DD27}"/>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204861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597BE-3B61-4044-AFA6-43425BC65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ED5333-AA6E-46BD-81FF-D42DF96044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1F47D0-F8AE-437B-8984-D4B95E280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E930B-00FD-4D08-8A68-9799EE34B6AB}"/>
              </a:ext>
            </a:extLst>
          </p:cNvPr>
          <p:cNvSpPr>
            <a:spLocks noGrp="1"/>
          </p:cNvSpPr>
          <p:nvPr>
            <p:ph type="dt" sz="half" idx="10"/>
          </p:nvPr>
        </p:nvSpPr>
        <p:spPr/>
        <p:txBody>
          <a:bodyPr/>
          <a:lstStyle/>
          <a:p>
            <a:fld id="{8806A417-3342-4B5D-8FC7-9BB74748FDD7}" type="datetimeFigureOut">
              <a:rPr lang="en-US" smtClean="0"/>
              <a:t>6/17/2020</a:t>
            </a:fld>
            <a:endParaRPr lang="en-US"/>
          </a:p>
        </p:txBody>
      </p:sp>
      <p:sp>
        <p:nvSpPr>
          <p:cNvPr id="6" name="Footer Placeholder 5">
            <a:extLst>
              <a:ext uri="{FF2B5EF4-FFF2-40B4-BE49-F238E27FC236}">
                <a16:creationId xmlns:a16="http://schemas.microsoft.com/office/drawing/2014/main" id="{DF22EDF7-A061-417A-A9C5-12A3AD577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C9235-DFEC-480B-B9A3-14781CB9C1BD}"/>
              </a:ext>
            </a:extLst>
          </p:cNvPr>
          <p:cNvSpPr>
            <a:spLocks noGrp="1"/>
          </p:cNvSpPr>
          <p:nvPr>
            <p:ph type="sldNum" sz="quarter" idx="12"/>
          </p:nvPr>
        </p:nvSpPr>
        <p:spPr/>
        <p:txBody>
          <a:bodyPr/>
          <a:lstStyle/>
          <a:p>
            <a:fld id="{B7A80955-CB89-4A6D-87D2-16FF3E2606BB}" type="slidenum">
              <a:rPr lang="en-US" smtClean="0"/>
              <a:t>‹#›</a:t>
            </a:fld>
            <a:endParaRPr lang="en-US"/>
          </a:p>
        </p:txBody>
      </p:sp>
    </p:spTree>
    <p:extLst>
      <p:ext uri="{BB962C8B-B14F-4D97-AF65-F5344CB8AC3E}">
        <p14:creationId xmlns:p14="http://schemas.microsoft.com/office/powerpoint/2010/main" val="139220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7BCBD4-49BD-4142-8DE0-D0057C41B5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88026B-ABD1-41E5-9B72-9FA576076E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A2491-4236-4213-8588-2B7AB456BE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6A417-3342-4B5D-8FC7-9BB74748FDD7}" type="datetimeFigureOut">
              <a:rPr lang="en-US" smtClean="0"/>
              <a:t>6/17/2020</a:t>
            </a:fld>
            <a:endParaRPr lang="en-US"/>
          </a:p>
        </p:txBody>
      </p:sp>
      <p:sp>
        <p:nvSpPr>
          <p:cNvPr id="5" name="Footer Placeholder 4">
            <a:extLst>
              <a:ext uri="{FF2B5EF4-FFF2-40B4-BE49-F238E27FC236}">
                <a16:creationId xmlns:a16="http://schemas.microsoft.com/office/drawing/2014/main" id="{2C810275-95AE-4263-9311-067442584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D50A69-B01D-4D86-9153-7684D6F02D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80955-CB89-4A6D-87D2-16FF3E2606BB}" type="slidenum">
              <a:rPr lang="en-US" smtClean="0"/>
              <a:t>‹#›</a:t>
            </a:fld>
            <a:endParaRPr lang="en-US"/>
          </a:p>
        </p:txBody>
      </p:sp>
    </p:spTree>
    <p:extLst>
      <p:ext uri="{BB962C8B-B14F-4D97-AF65-F5344CB8AC3E}">
        <p14:creationId xmlns:p14="http://schemas.microsoft.com/office/powerpoint/2010/main" val="2980070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6483E-9E52-428C-9396-5E985FD29855}"/>
              </a:ext>
            </a:extLst>
          </p:cNvPr>
          <p:cNvSpPr>
            <a:spLocks noGrp="1"/>
          </p:cNvSpPr>
          <p:nvPr>
            <p:ph type="ctrTitle"/>
          </p:nvPr>
        </p:nvSpPr>
        <p:spPr>
          <a:xfrm>
            <a:off x="134871" y="4989713"/>
            <a:ext cx="12057129" cy="1091307"/>
          </a:xfrm>
        </p:spPr>
        <p:txBody>
          <a:bodyPr>
            <a:normAutofit/>
          </a:bodyPr>
          <a:lstStyle/>
          <a:p>
            <a:r>
              <a:rPr lang="en-US" b="1" dirty="0">
                <a:latin typeface="+mn-lt"/>
              </a:rPr>
              <a:t>COVID-19 Organ Authorization</a:t>
            </a:r>
          </a:p>
        </p:txBody>
      </p:sp>
      <p:sp>
        <p:nvSpPr>
          <p:cNvPr id="4" name="TextBox 3">
            <a:extLst>
              <a:ext uri="{FF2B5EF4-FFF2-40B4-BE49-F238E27FC236}">
                <a16:creationId xmlns:a16="http://schemas.microsoft.com/office/drawing/2014/main" id="{3DE954A1-77B3-445C-A04A-833F806E873F}"/>
              </a:ext>
            </a:extLst>
          </p:cNvPr>
          <p:cNvSpPr txBox="1"/>
          <p:nvPr/>
        </p:nvSpPr>
        <p:spPr>
          <a:xfrm>
            <a:off x="134871" y="5989358"/>
            <a:ext cx="7697565" cy="646331"/>
          </a:xfrm>
          <a:prstGeom prst="rect">
            <a:avLst/>
          </a:prstGeom>
          <a:noFill/>
        </p:spPr>
        <p:txBody>
          <a:bodyPr wrap="square" rtlCol="0" anchor="t">
            <a:spAutoFit/>
          </a:bodyPr>
          <a:lstStyle/>
          <a:p>
            <a:r>
              <a:rPr lang="en-US" i="1">
                <a:cs typeface="Calibri"/>
              </a:rPr>
              <a:t>Carlie House BSN, MHA</a:t>
            </a:r>
            <a:endParaRPr lang="en-US" i="1" dirty="0">
              <a:cs typeface="Calibri"/>
            </a:endParaRPr>
          </a:p>
          <a:p>
            <a:r>
              <a:rPr lang="en-US" i="1">
                <a:cs typeface="Calibri"/>
              </a:rPr>
              <a:t>Director of Donor and Family Support</a:t>
            </a:r>
            <a:endParaRPr lang="en-US" i="1" dirty="0">
              <a:cs typeface="Calibri"/>
            </a:endParaRPr>
          </a:p>
        </p:txBody>
      </p:sp>
      <p:sp>
        <p:nvSpPr>
          <p:cNvPr id="6" name="TextBox 5">
            <a:extLst>
              <a:ext uri="{FF2B5EF4-FFF2-40B4-BE49-F238E27FC236}">
                <a16:creationId xmlns:a16="http://schemas.microsoft.com/office/drawing/2014/main" id="{AF05BE4E-C6FB-4F37-9E9E-47AC93269B88}"/>
              </a:ext>
            </a:extLst>
          </p:cNvPr>
          <p:cNvSpPr txBox="1"/>
          <p:nvPr/>
        </p:nvSpPr>
        <p:spPr>
          <a:xfrm>
            <a:off x="2553197" y="3335729"/>
            <a:ext cx="5801663" cy="769441"/>
          </a:xfrm>
          <a:prstGeom prst="rect">
            <a:avLst/>
          </a:prstGeom>
          <a:noFill/>
        </p:spPr>
        <p:txBody>
          <a:bodyPr wrap="square" rtlCol="0" anchor="t">
            <a:spAutoFit/>
          </a:bodyPr>
          <a:lstStyle/>
          <a:p>
            <a:pPr algn="ctr"/>
            <a:endParaRPr lang="en-US" sz="4400" b="1" dirty="0">
              <a:solidFill>
                <a:schemeClr val="bg1">
                  <a:lumMod val="95000"/>
                </a:schemeClr>
              </a:solidFill>
              <a:cs typeface="Calibri"/>
            </a:endParaRPr>
          </a:p>
        </p:txBody>
      </p:sp>
    </p:spTree>
    <p:extLst>
      <p:ext uri="{BB962C8B-B14F-4D97-AF65-F5344CB8AC3E}">
        <p14:creationId xmlns:p14="http://schemas.microsoft.com/office/powerpoint/2010/main" val="500641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4B3C5E-80C3-4DDE-816F-24C5285E05E4}"/>
              </a:ext>
            </a:extLst>
          </p:cNvPr>
          <p:cNvSpPr txBox="1">
            <a:spLocks/>
          </p:cNvSpPr>
          <p:nvPr/>
        </p:nvSpPr>
        <p:spPr>
          <a:xfrm>
            <a:off x="464191" y="990600"/>
            <a:ext cx="11183312" cy="44280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3200" dirty="0"/>
              <a:t>The COVID-19 pandemic has significantly altered how we approach for organ authorization. This has resulted in a favorable approach outcome of merely 14% (1 out of 7) for non-FPA patients in the final two weeks of March, a drastic decrease compared to the typical outcome of 60%. In this PDSA, we plan to identify the barriers to organ authorization which COVID-19 has introduced and develop countermeasures to mitigate those adverse effects. In doing so, organ authorization will be optimized during the time of the pandemic which will result in more organs being transplanted and more lives saved.</a:t>
            </a:r>
          </a:p>
          <a:p>
            <a:pPr marL="914400" lvl="2" indent="0">
              <a:buNone/>
            </a:pPr>
            <a:endParaRPr lang="en-US" dirty="0"/>
          </a:p>
        </p:txBody>
      </p:sp>
      <p:sp>
        <p:nvSpPr>
          <p:cNvPr id="8" name="Title 1">
            <a:extLst>
              <a:ext uri="{FF2B5EF4-FFF2-40B4-BE49-F238E27FC236}">
                <a16:creationId xmlns:a16="http://schemas.microsoft.com/office/drawing/2014/main" id="{1FEAB10B-F4DF-41D8-8FD1-237462EE3B5D}"/>
              </a:ext>
            </a:extLst>
          </p:cNvPr>
          <p:cNvSpPr txBox="1">
            <a:spLocks/>
          </p:cNvSpPr>
          <p:nvPr/>
        </p:nvSpPr>
        <p:spPr>
          <a:xfrm>
            <a:off x="380999" y="152400"/>
            <a:ext cx="11346810"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Reason for Action</a:t>
            </a:r>
          </a:p>
        </p:txBody>
      </p:sp>
    </p:spTree>
    <p:extLst>
      <p:ext uri="{BB962C8B-B14F-4D97-AF65-F5344CB8AC3E}">
        <p14:creationId xmlns:p14="http://schemas.microsoft.com/office/powerpoint/2010/main" val="2915101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1FEAB10B-F4DF-41D8-8FD1-237462EE3B5D}"/>
              </a:ext>
            </a:extLst>
          </p:cNvPr>
          <p:cNvSpPr txBox="1">
            <a:spLocks/>
          </p:cNvSpPr>
          <p:nvPr/>
        </p:nvSpPr>
        <p:spPr>
          <a:xfrm>
            <a:off x="863029" y="1012004"/>
            <a:ext cx="3416158" cy="479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b="1" kern="1200">
                <a:solidFill>
                  <a:srgbClr val="FFFFFF"/>
                </a:solidFill>
                <a:latin typeface="+mj-lt"/>
                <a:ea typeface="+mj-ea"/>
                <a:cs typeface="+mj-cs"/>
              </a:rPr>
              <a:t>What is Different for FSS with COVID-19?</a:t>
            </a:r>
          </a:p>
        </p:txBody>
      </p:sp>
      <p:graphicFrame>
        <p:nvGraphicFramePr>
          <p:cNvPr id="10" name="Content Placeholder 2">
            <a:extLst>
              <a:ext uri="{FF2B5EF4-FFF2-40B4-BE49-F238E27FC236}">
                <a16:creationId xmlns:a16="http://schemas.microsoft.com/office/drawing/2014/main" id="{93ED42EF-5F6B-4C7E-A03A-50038CED3677}"/>
              </a:ext>
            </a:extLst>
          </p:cNvPr>
          <p:cNvGraphicFramePr/>
          <p:nvPr>
            <p:extLst>
              <p:ext uri="{D42A27DB-BD31-4B8C-83A1-F6EECF244321}">
                <p14:modId xmlns:p14="http://schemas.microsoft.com/office/powerpoint/2010/main" val="304869075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2156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EAB10B-F4DF-41D8-8FD1-237462EE3B5D}"/>
              </a:ext>
            </a:extLst>
          </p:cNvPr>
          <p:cNvSpPr txBox="1">
            <a:spLocks/>
          </p:cNvSpPr>
          <p:nvPr/>
        </p:nvSpPr>
        <p:spPr>
          <a:xfrm>
            <a:off x="380999" y="152400"/>
            <a:ext cx="11346810"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Cycle 1 Solution Approaches</a:t>
            </a:r>
          </a:p>
        </p:txBody>
      </p:sp>
      <p:sp>
        <p:nvSpPr>
          <p:cNvPr id="3" name="Rectangle 2">
            <a:extLst>
              <a:ext uri="{FF2B5EF4-FFF2-40B4-BE49-F238E27FC236}">
                <a16:creationId xmlns:a16="http://schemas.microsoft.com/office/drawing/2014/main" id="{94A699B0-5E5E-4F9E-B018-CBE2BAE6A15B}"/>
              </a:ext>
            </a:extLst>
          </p:cNvPr>
          <p:cNvSpPr/>
          <p:nvPr/>
        </p:nvSpPr>
        <p:spPr>
          <a:xfrm>
            <a:off x="9395927" y="5934269"/>
            <a:ext cx="188478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2">
            <a:extLst>
              <a:ext uri="{FF2B5EF4-FFF2-40B4-BE49-F238E27FC236}">
                <a16:creationId xmlns:a16="http://schemas.microsoft.com/office/drawing/2014/main" id="{39F3874A-2474-4ACA-BC2F-A878E4EBDB44}"/>
              </a:ext>
            </a:extLst>
          </p:cNvPr>
          <p:cNvGraphicFramePr>
            <a:graphicFrameLocks noGrp="1"/>
          </p:cNvGraphicFramePr>
          <p:nvPr>
            <p:extLst>
              <p:ext uri="{D42A27DB-BD31-4B8C-83A1-F6EECF244321}">
                <p14:modId xmlns:p14="http://schemas.microsoft.com/office/powerpoint/2010/main" val="2105183792"/>
              </p:ext>
            </p:extLst>
          </p:nvPr>
        </p:nvGraphicFramePr>
        <p:xfrm>
          <a:off x="464191" y="672907"/>
          <a:ext cx="11346812" cy="5095240"/>
        </p:xfrm>
        <a:graphic>
          <a:graphicData uri="http://schemas.openxmlformats.org/drawingml/2006/table">
            <a:tbl>
              <a:tblPr firstRow="1" bandRow="1">
                <a:tableStyleId>{7E9639D4-E3E2-4D34-9284-5A2195B3D0D7}</a:tableStyleId>
              </a:tblPr>
              <a:tblGrid>
                <a:gridCol w="2836703">
                  <a:extLst>
                    <a:ext uri="{9D8B030D-6E8A-4147-A177-3AD203B41FA5}">
                      <a16:colId xmlns:a16="http://schemas.microsoft.com/office/drawing/2014/main" val="2301744258"/>
                    </a:ext>
                  </a:extLst>
                </a:gridCol>
                <a:gridCol w="651981">
                  <a:extLst>
                    <a:ext uri="{9D8B030D-6E8A-4147-A177-3AD203B41FA5}">
                      <a16:colId xmlns:a16="http://schemas.microsoft.com/office/drawing/2014/main" val="2573720061"/>
                    </a:ext>
                  </a:extLst>
                </a:gridCol>
                <a:gridCol w="3438525">
                  <a:extLst>
                    <a:ext uri="{9D8B030D-6E8A-4147-A177-3AD203B41FA5}">
                      <a16:colId xmlns:a16="http://schemas.microsoft.com/office/drawing/2014/main" val="2480741290"/>
                    </a:ext>
                  </a:extLst>
                </a:gridCol>
                <a:gridCol w="4419603">
                  <a:extLst>
                    <a:ext uri="{9D8B030D-6E8A-4147-A177-3AD203B41FA5}">
                      <a16:colId xmlns:a16="http://schemas.microsoft.com/office/drawing/2014/main" val="1955982566"/>
                    </a:ext>
                  </a:extLst>
                </a:gridCol>
              </a:tblGrid>
              <a:tr h="370840">
                <a:tc>
                  <a:txBody>
                    <a:bodyPr/>
                    <a:lstStyle/>
                    <a:p>
                      <a:r>
                        <a:rPr lang="en-US" dirty="0"/>
                        <a:t>Gap</a:t>
                      </a:r>
                    </a:p>
                  </a:txBody>
                  <a:tcPr>
                    <a:lnB w="12700" cap="flat" cmpd="sng" algn="ctr">
                      <a:solidFill>
                        <a:schemeClr val="tx1"/>
                      </a:solidFill>
                      <a:prstDash val="solid"/>
                      <a:round/>
                      <a:headEnd type="none" w="med" len="med"/>
                      <a:tailEnd type="none" w="med" len="med"/>
                    </a:lnB>
                  </a:tcPr>
                </a:tc>
                <a:tc>
                  <a:txBody>
                    <a:bodyPr/>
                    <a:lstStyle/>
                    <a:p>
                      <a:r>
                        <a:rPr lang="en-US" dirty="0"/>
                        <a:t>#</a:t>
                      </a:r>
                    </a:p>
                  </a:txBody>
                  <a:tcPr>
                    <a:lnB w="12700" cap="flat" cmpd="sng" algn="ctr">
                      <a:solidFill>
                        <a:schemeClr val="tx1"/>
                      </a:solidFill>
                      <a:prstDash val="solid"/>
                      <a:round/>
                      <a:headEnd type="none" w="med" len="med"/>
                      <a:tailEnd type="none" w="med" len="med"/>
                    </a:lnB>
                  </a:tcPr>
                </a:tc>
                <a:tc>
                  <a:txBody>
                    <a:bodyPr/>
                    <a:lstStyle/>
                    <a:p>
                      <a:r>
                        <a:rPr lang="en-US" dirty="0"/>
                        <a:t>If We…</a:t>
                      </a:r>
                    </a:p>
                  </a:txBody>
                  <a:tcPr>
                    <a:lnB w="12700" cap="flat" cmpd="sng" algn="ctr">
                      <a:solidFill>
                        <a:schemeClr val="tx1"/>
                      </a:solidFill>
                      <a:prstDash val="solid"/>
                      <a:round/>
                      <a:headEnd type="none" w="med" len="med"/>
                      <a:tailEnd type="none" w="med" len="med"/>
                    </a:lnB>
                  </a:tcPr>
                </a:tc>
                <a:tc>
                  <a:txBody>
                    <a:bodyPr/>
                    <a:lstStyle/>
                    <a:p>
                      <a:r>
                        <a:rPr lang="en-US" dirty="0"/>
                        <a:t>Then We…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781820"/>
                  </a:ext>
                </a:extLst>
              </a:tr>
              <a:tr h="370840">
                <a:tc>
                  <a:txBody>
                    <a:bodyPr/>
                    <a:lstStyle/>
                    <a:p>
                      <a:r>
                        <a:rPr lang="en-US" dirty="0"/>
                        <a:t>MT Process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Proactively communicate to hospital and families regarding realistic timeline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Increased authorization; families and hospitals will give us more time; more organs allocated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5559173"/>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Family Support Stressors</a:t>
                      </a:r>
                    </a:p>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Weekly coffee team meetings to support one another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Help staff remain focused and encouraged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7195198"/>
                  </a:ext>
                </a:extLst>
              </a:tr>
              <a:tr h="370840">
                <a:tc vMerge="1">
                  <a:txBody>
                    <a:bodyPr/>
                    <a:lstStyle/>
                    <a:p>
                      <a:endParaRPr lang="en-US" dirty="0"/>
                    </a:p>
                  </a:txBody>
                  <a:tcPr/>
                </a:tc>
                <a:tc>
                  <a:txBody>
                    <a:bodyPr/>
                    <a:lstStyle/>
                    <a:p>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Provide Skype training Re: Phone approaches</a:t>
                      </a:r>
                    </a:p>
                    <a:p>
                      <a:pPr marL="285750" lvl="0" indent="-285750">
                        <a:buFont typeface="Arial" panose="020B0604020202020204" pitchFamily="34" charset="0"/>
                        <a:buChar char="•"/>
                      </a:pPr>
                      <a:r>
                        <a:rPr lang="en-US" sz="1600" dirty="0"/>
                        <a:t>Role-playing</a:t>
                      </a:r>
                    </a:p>
                    <a:p>
                      <a:pPr marL="285750" lvl="0" indent="-285750">
                        <a:buFont typeface="Arial" panose="020B0604020202020204" pitchFamily="34" charset="0"/>
                        <a:buChar char="•"/>
                      </a:pPr>
                      <a:r>
                        <a:rPr lang="en-US" sz="1600" dirty="0"/>
                        <a:t>Verbiage</a:t>
                      </a:r>
                    </a:p>
                    <a:p>
                      <a:pPr marL="285750" lvl="0" indent="-285750">
                        <a:buFont typeface="Arial" panose="020B0604020202020204" pitchFamily="34" charset="0"/>
                        <a:buChar char="•"/>
                      </a:pPr>
                      <a:r>
                        <a:rPr lang="en-US" sz="1600" dirty="0"/>
                        <a:t>How to slow down (phone silence)</a:t>
                      </a:r>
                    </a:p>
                    <a:p>
                      <a:pPr marL="285750" lvl="0" indent="-285750">
                        <a:buFont typeface="Arial" panose="020B0604020202020204" pitchFamily="34" charset="0"/>
                        <a:buChar char="•"/>
                      </a:pPr>
                      <a:r>
                        <a:rPr lang="en-US" sz="1600" dirty="0"/>
                        <a:t>Presumptive language for non-FPA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Staff more comfortable and confident approaching over the phone; more authorization;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612148"/>
                  </a:ext>
                </a:extLst>
              </a:tr>
              <a:tr h="370840">
                <a:tc rowSpan="2">
                  <a:txBody>
                    <a:bodyPr/>
                    <a:lstStyle/>
                    <a:p>
                      <a:r>
                        <a:rPr lang="en-US" dirty="0"/>
                        <a:t>Family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Pro-actively offer to call other family members; e.g. set-up multi-party 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US" sz="1800" dirty="0"/>
                        <a:t>More support for the families; more consents; (group decisions/support)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2689313"/>
                  </a:ext>
                </a:extLst>
              </a:tr>
              <a:tr h="370840">
                <a:tc vMerge="1">
                  <a:txBody>
                    <a:bodyPr/>
                    <a:lstStyle/>
                    <a:p>
                      <a:endParaRPr lang="en-US" dirty="0"/>
                    </a:p>
                  </a:txBody>
                  <a:tcPr/>
                </a:tc>
                <a:tc>
                  <a:txBody>
                    <a:bodyPr/>
                    <a:lstStyle/>
                    <a:p>
                      <a:r>
                        <a:rPr lang="en-US"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Offer to meet the entire family group outdoors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39950173"/>
                  </a:ext>
                </a:extLst>
              </a:tr>
            </a:tbl>
          </a:graphicData>
        </a:graphic>
      </p:graphicFrame>
    </p:spTree>
    <p:extLst>
      <p:ext uri="{BB962C8B-B14F-4D97-AF65-F5344CB8AC3E}">
        <p14:creationId xmlns:p14="http://schemas.microsoft.com/office/powerpoint/2010/main" val="2890035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EAB10B-F4DF-41D8-8FD1-237462EE3B5D}"/>
              </a:ext>
            </a:extLst>
          </p:cNvPr>
          <p:cNvSpPr txBox="1">
            <a:spLocks/>
          </p:cNvSpPr>
          <p:nvPr/>
        </p:nvSpPr>
        <p:spPr>
          <a:xfrm>
            <a:off x="380999" y="152400"/>
            <a:ext cx="11346810"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Cycle 2: Solution Approaches</a:t>
            </a:r>
          </a:p>
        </p:txBody>
      </p:sp>
      <p:sp>
        <p:nvSpPr>
          <p:cNvPr id="3" name="Rectangle 2">
            <a:extLst>
              <a:ext uri="{FF2B5EF4-FFF2-40B4-BE49-F238E27FC236}">
                <a16:creationId xmlns:a16="http://schemas.microsoft.com/office/drawing/2014/main" id="{94A699B0-5E5E-4F9E-B018-CBE2BAE6A15B}"/>
              </a:ext>
            </a:extLst>
          </p:cNvPr>
          <p:cNvSpPr/>
          <p:nvPr/>
        </p:nvSpPr>
        <p:spPr>
          <a:xfrm>
            <a:off x="9395927" y="5934269"/>
            <a:ext cx="188478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2">
            <a:extLst>
              <a:ext uri="{FF2B5EF4-FFF2-40B4-BE49-F238E27FC236}">
                <a16:creationId xmlns:a16="http://schemas.microsoft.com/office/drawing/2014/main" id="{39F3874A-2474-4ACA-BC2F-A878E4EBDB44}"/>
              </a:ext>
            </a:extLst>
          </p:cNvPr>
          <p:cNvGraphicFramePr>
            <a:graphicFrameLocks noGrp="1"/>
          </p:cNvGraphicFramePr>
          <p:nvPr>
            <p:extLst>
              <p:ext uri="{D42A27DB-BD31-4B8C-83A1-F6EECF244321}">
                <p14:modId xmlns:p14="http://schemas.microsoft.com/office/powerpoint/2010/main" val="2995692115"/>
              </p:ext>
            </p:extLst>
          </p:nvPr>
        </p:nvGraphicFramePr>
        <p:xfrm>
          <a:off x="444137" y="672907"/>
          <a:ext cx="11160630" cy="4541617"/>
        </p:xfrm>
        <a:graphic>
          <a:graphicData uri="http://schemas.openxmlformats.org/drawingml/2006/table">
            <a:tbl>
              <a:tblPr firstRow="1" bandRow="1">
                <a:tableStyleId>{7E9639D4-E3E2-4D34-9284-5A2195B3D0D7}</a:tableStyleId>
              </a:tblPr>
              <a:tblGrid>
                <a:gridCol w="1846978">
                  <a:extLst>
                    <a:ext uri="{9D8B030D-6E8A-4147-A177-3AD203B41FA5}">
                      <a16:colId xmlns:a16="http://schemas.microsoft.com/office/drawing/2014/main" val="2301744258"/>
                    </a:ext>
                  </a:extLst>
                </a:gridCol>
                <a:gridCol w="6947790">
                  <a:extLst>
                    <a:ext uri="{9D8B030D-6E8A-4147-A177-3AD203B41FA5}">
                      <a16:colId xmlns:a16="http://schemas.microsoft.com/office/drawing/2014/main" val="2480741290"/>
                    </a:ext>
                  </a:extLst>
                </a:gridCol>
                <a:gridCol w="2365862">
                  <a:extLst>
                    <a:ext uri="{9D8B030D-6E8A-4147-A177-3AD203B41FA5}">
                      <a16:colId xmlns:a16="http://schemas.microsoft.com/office/drawing/2014/main" val="1955982566"/>
                    </a:ext>
                  </a:extLst>
                </a:gridCol>
              </a:tblGrid>
              <a:tr h="409896">
                <a:tc>
                  <a:txBody>
                    <a:bodyPr/>
                    <a:lstStyle/>
                    <a:p>
                      <a:r>
                        <a:rPr lang="en-US" dirty="0"/>
                        <a:t>Gap</a:t>
                      </a:r>
                    </a:p>
                  </a:txBody>
                  <a:tcPr>
                    <a:lnB w="12700" cap="flat" cmpd="sng" algn="ctr">
                      <a:solidFill>
                        <a:schemeClr val="tx1"/>
                      </a:solidFill>
                      <a:prstDash val="solid"/>
                      <a:round/>
                      <a:headEnd type="none" w="med" len="med"/>
                      <a:tailEnd type="none" w="med" len="med"/>
                    </a:lnB>
                  </a:tcPr>
                </a:tc>
                <a:tc>
                  <a:txBody>
                    <a:bodyPr/>
                    <a:lstStyle/>
                    <a:p>
                      <a:r>
                        <a:rPr lang="en-US" dirty="0"/>
                        <a:t>If We…</a:t>
                      </a:r>
                    </a:p>
                  </a:txBody>
                  <a:tcPr>
                    <a:lnB w="12700" cap="flat" cmpd="sng" algn="ctr">
                      <a:solidFill>
                        <a:schemeClr val="tx1"/>
                      </a:solidFill>
                      <a:prstDash val="solid"/>
                      <a:round/>
                      <a:headEnd type="none" w="med" len="med"/>
                      <a:tailEnd type="none" w="med" len="med"/>
                    </a:lnB>
                  </a:tcPr>
                </a:tc>
                <a:tc>
                  <a:txBody>
                    <a:bodyPr/>
                    <a:lstStyle/>
                    <a:p>
                      <a:r>
                        <a:rPr lang="en-US" dirty="0"/>
                        <a:t>Then We…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781820"/>
                  </a:ext>
                </a:extLst>
              </a:tr>
              <a:tr h="1111134">
                <a:tc>
                  <a:txBody>
                    <a:bodyPr/>
                    <a:lstStyle/>
                    <a:p>
                      <a:r>
                        <a:rPr lang="en-US" sz="1400" dirty="0"/>
                        <a:t>Variation in debriefing with 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buFont typeface="Arial" panose="020B0604020202020204" pitchFamily="34" charset="0"/>
                        <a:buChar char="•"/>
                      </a:pPr>
                      <a:r>
                        <a:rPr lang="en-US" sz="1200" dirty="0"/>
                        <a:t>Debrief all “no” </a:t>
                      </a:r>
                    </a:p>
                    <a:p>
                      <a:pPr marL="342900" indent="-342900">
                        <a:buFont typeface="Arial" panose="020B0604020202020204" pitchFamily="34" charset="0"/>
                        <a:buChar char="•"/>
                      </a:pPr>
                      <a:r>
                        <a:rPr lang="en-US" sz="1200" dirty="0"/>
                        <a:t>Debrief all difficult “yes”</a:t>
                      </a:r>
                    </a:p>
                    <a:p>
                      <a:pPr marL="342900" indent="-342900">
                        <a:buFont typeface="Arial" panose="020B0604020202020204" pitchFamily="34" charset="0"/>
                        <a:buChar char="•"/>
                      </a:pPr>
                      <a:r>
                        <a:rPr lang="en-US" sz="1200" dirty="0"/>
                        <a:t>All employees with &lt; 1 </a:t>
                      </a:r>
                      <a:r>
                        <a:rPr lang="en-US" sz="1200" dirty="0" err="1"/>
                        <a:t>yr</a:t>
                      </a:r>
                      <a:r>
                        <a:rPr lang="en-US" sz="1200" dirty="0"/>
                        <a:t> approach experience</a:t>
                      </a:r>
                    </a:p>
                    <a:p>
                      <a:pPr marL="342900" indent="-342900">
                        <a:buFont typeface="Arial" panose="020B0604020202020204" pitchFamily="34" charset="0"/>
                        <a:buChar char="•"/>
                      </a:pPr>
                      <a:r>
                        <a:rPr lang="en-US" sz="1200" dirty="0"/>
                        <a:t>AC will document debriefing and lessons learned in PDSA Data Tracking Tool and in email between Approach Coaches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Enhance learning for entire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5559173"/>
                  </a:ext>
                </a:extLst>
              </a:tr>
              <a:tr h="809105">
                <a:tc>
                  <a:txBody>
                    <a:bodyPr/>
                    <a:lstStyle/>
                    <a:p>
                      <a:r>
                        <a:rPr lang="en-US" sz="1400" dirty="0"/>
                        <a:t>Variation in confidence when approaching families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dirty="0"/>
                        <a:t>Read book or listen to podcast to inspire confidence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Will equip FSS to build their confidence in approaching families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7195198"/>
                  </a:ext>
                </a:extLst>
              </a:tr>
              <a:tr h="2211482">
                <a:tc>
                  <a:txBody>
                    <a:bodyPr/>
                    <a:lstStyle/>
                    <a:p>
                      <a:r>
                        <a:rPr lang="en-US" sz="1400" dirty="0"/>
                        <a:t>Masks create communication barriers (and families not able / willing to meet outside the patient 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a:t>Acquiring “see-through” masks</a:t>
                      </a:r>
                    </a:p>
                    <a:p>
                      <a:pPr marL="285750" indent="-285750">
                        <a:buFont typeface="Arial" panose="020B0604020202020204" pitchFamily="34" charset="0"/>
                        <a:buChar char="•"/>
                      </a:pPr>
                      <a:r>
                        <a:rPr lang="en-US" sz="1400" dirty="0"/>
                        <a:t>Develop standard verbiage </a:t>
                      </a:r>
                      <a:r>
                        <a:rPr lang="en-US" sz="1400" b="1" u="sng" dirty="0"/>
                        <a:t>acknowledging the situation </a:t>
                      </a:r>
                      <a:r>
                        <a:rPr lang="en-US" sz="1400" dirty="0"/>
                        <a:t>to mitigate effects of </a:t>
                      </a:r>
                      <a:r>
                        <a:rPr lang="en-US" sz="1400"/>
                        <a:t>masks (human connection)</a:t>
                      </a:r>
                    </a:p>
                    <a:p>
                      <a:pPr marL="742950" lvl="1" indent="-285750">
                        <a:buFont typeface="Arial" panose="020B0604020202020204" pitchFamily="34" charset="0"/>
                        <a:buChar char="•"/>
                      </a:pPr>
                      <a:r>
                        <a:rPr lang="en-US" sz="1400" dirty="0"/>
                        <a:t>Model:</a:t>
                      </a:r>
                    </a:p>
                    <a:p>
                      <a:pPr marL="1200150" lvl="2" indent="-285750">
                        <a:buFont typeface="Arial" panose="020B0604020202020204" pitchFamily="34" charset="0"/>
                        <a:buChar char="•"/>
                      </a:pPr>
                      <a:r>
                        <a:rPr lang="en-US" sz="1400" dirty="0"/>
                        <a:t>Acknowledge the facts</a:t>
                      </a:r>
                    </a:p>
                    <a:p>
                      <a:pPr marL="1200150" lvl="2" indent="-285750">
                        <a:buFont typeface="Arial" panose="020B0604020202020204" pitchFamily="34" charset="0"/>
                        <a:buChar char="•"/>
                      </a:pPr>
                      <a:r>
                        <a:rPr lang="en-US" sz="1400" dirty="0"/>
                        <a:t>Acknowledge my own feelings</a:t>
                      </a:r>
                    </a:p>
                    <a:p>
                      <a:pPr marL="1200150" lvl="2" indent="-285750">
                        <a:buFont typeface="Arial" panose="020B0604020202020204" pitchFamily="34" charset="0"/>
                        <a:buChar char="•"/>
                      </a:pPr>
                      <a:r>
                        <a:rPr lang="en-US" sz="1400" dirty="0"/>
                        <a:t>Apologize briefly</a:t>
                      </a:r>
                    </a:p>
                    <a:p>
                      <a:pPr marL="742950" lvl="1" indent="-285750">
                        <a:buFont typeface="Arial" panose="020B0604020202020204" pitchFamily="34" charset="0"/>
                        <a:buChar char="•"/>
                      </a:pPr>
                      <a:r>
                        <a:rPr lang="en-US" sz="1400" dirty="0"/>
                        <a:t>Example: “I am sitting right in front of you, we can see each other, but I feel so far away from you because we have these masks on and I’m so sorry.”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Can show more empathy to families during in-person approaches</a:t>
                      </a:r>
                    </a:p>
                    <a:p>
                      <a:endParaRPr lang="en-US" sz="1400" dirty="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2689313"/>
                  </a:ext>
                </a:extLst>
              </a:tr>
            </a:tbl>
          </a:graphicData>
        </a:graphic>
      </p:graphicFrame>
    </p:spTree>
    <p:extLst>
      <p:ext uri="{BB962C8B-B14F-4D97-AF65-F5344CB8AC3E}">
        <p14:creationId xmlns:p14="http://schemas.microsoft.com/office/powerpoint/2010/main" val="3354617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EAB10B-F4DF-41D8-8FD1-237462EE3B5D}"/>
              </a:ext>
            </a:extLst>
          </p:cNvPr>
          <p:cNvSpPr txBox="1">
            <a:spLocks/>
          </p:cNvSpPr>
          <p:nvPr/>
        </p:nvSpPr>
        <p:spPr>
          <a:xfrm>
            <a:off x="380999" y="152400"/>
            <a:ext cx="11346810"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Insights &amp; Learnings from PDSA</a:t>
            </a:r>
          </a:p>
        </p:txBody>
      </p:sp>
      <p:sp>
        <p:nvSpPr>
          <p:cNvPr id="3" name="Rectangle 2">
            <a:extLst>
              <a:ext uri="{FF2B5EF4-FFF2-40B4-BE49-F238E27FC236}">
                <a16:creationId xmlns:a16="http://schemas.microsoft.com/office/drawing/2014/main" id="{94A699B0-5E5E-4F9E-B018-CBE2BAE6A15B}"/>
              </a:ext>
            </a:extLst>
          </p:cNvPr>
          <p:cNvSpPr/>
          <p:nvPr/>
        </p:nvSpPr>
        <p:spPr>
          <a:xfrm>
            <a:off x="9395927" y="5934269"/>
            <a:ext cx="188478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25BF673-0C2D-43C5-91E3-5A64CE9A427E}"/>
              </a:ext>
            </a:extLst>
          </p:cNvPr>
          <p:cNvSpPr txBox="1"/>
          <p:nvPr/>
        </p:nvSpPr>
        <p:spPr>
          <a:xfrm>
            <a:off x="380999" y="670560"/>
            <a:ext cx="11532327" cy="4555093"/>
          </a:xfrm>
          <a:prstGeom prst="rect">
            <a:avLst/>
          </a:prstGeom>
          <a:noFill/>
        </p:spPr>
        <p:txBody>
          <a:bodyPr wrap="square" rtlCol="0" anchor="t">
            <a:spAutoFit/>
          </a:bodyPr>
          <a:lstStyle/>
          <a:p>
            <a:pPr marL="285750" indent="-285750">
              <a:buFont typeface="Arial" panose="020B0604020202020204" pitchFamily="34" charset="0"/>
              <a:buChar char="•"/>
            </a:pPr>
            <a:r>
              <a:rPr lang="en-US" sz="1400" b="1" dirty="0"/>
              <a:t>What went well?</a:t>
            </a:r>
          </a:p>
          <a:p>
            <a:pPr marL="742950" lvl="1" indent="-285750">
              <a:buFont typeface="Arial" panose="020B0604020202020204" pitchFamily="34" charset="0"/>
              <a:buChar char="•"/>
            </a:pPr>
            <a:r>
              <a:rPr lang="en-US" sz="1400" b="1" dirty="0"/>
              <a:t>In April and May, we experienced some of our highest authorization rates ever</a:t>
            </a:r>
          </a:p>
          <a:p>
            <a:pPr marL="742950" lvl="1" indent="-285750">
              <a:buFont typeface="Arial" panose="020B0604020202020204" pitchFamily="34" charset="0"/>
              <a:buChar char="•"/>
            </a:pPr>
            <a:r>
              <a:rPr lang="en-US" sz="1400" b="1" dirty="0"/>
              <a:t>In May, we tied the record for the most organs transplanted in a month</a:t>
            </a:r>
          </a:p>
          <a:p>
            <a:pPr marL="742950" lvl="1" indent="-285750">
              <a:buFont typeface="Arial" panose="020B0604020202020204" pitchFamily="34" charset="0"/>
              <a:buChar char="•"/>
            </a:pPr>
            <a:r>
              <a:rPr lang="en-US" sz="1400" b="1" dirty="0"/>
              <a:t>During the pandemic, the importance of every “yes” has been made clearer for everyone</a:t>
            </a:r>
            <a:endParaRPr lang="en-US" sz="1400" b="1" dirty="0">
              <a:cs typeface="Calibri"/>
            </a:endParaRPr>
          </a:p>
          <a:p>
            <a:pPr marL="742950" lvl="1" indent="-285750">
              <a:buFont typeface="Arial" panose="020B0604020202020204" pitchFamily="34" charset="0"/>
              <a:buChar char="•"/>
            </a:pPr>
            <a:r>
              <a:rPr lang="en-US" sz="1400" b="1" dirty="0"/>
              <a:t>Delayed funerals has removed the rush to make arrangements</a:t>
            </a:r>
          </a:p>
          <a:p>
            <a:pPr marL="742950" lvl="1" indent="-285750">
              <a:buFont typeface="Arial" panose="020B0604020202020204" pitchFamily="34" charset="0"/>
              <a:buChar char="•"/>
            </a:pPr>
            <a:r>
              <a:rPr lang="en-US" sz="1400" b="1" dirty="0"/>
              <a:t>FSS not going out to the hospital on every referral has reduced their burden and resulted in rejuvenation</a:t>
            </a:r>
            <a:endParaRPr lang="en-US" sz="1400" b="1" dirty="0">
              <a:cs typeface="Calibri"/>
            </a:endParaRPr>
          </a:p>
          <a:p>
            <a:pPr marL="742950" lvl="1" indent="-285750">
              <a:buFont typeface="Arial" panose="020B0604020202020204" pitchFamily="34" charset="0"/>
              <a:buChar char="•"/>
            </a:pPr>
            <a:r>
              <a:rPr lang="en-US" sz="1400" b="1" dirty="0"/>
              <a:t>FSS team was willing to jump into phone approaching even though it was brand new for all of them</a:t>
            </a:r>
          </a:p>
          <a:p>
            <a:pPr marL="742950" lvl="1" indent="-285750">
              <a:buFont typeface="Arial" panose="020B0604020202020204" pitchFamily="34" charset="0"/>
              <a:buChar char="•"/>
            </a:pPr>
            <a:r>
              <a:rPr lang="en-US" sz="1400" b="1" dirty="0"/>
              <a:t>It is great to see the fruit of our efforts; and we can apply these learnings post-pandemic</a:t>
            </a:r>
          </a:p>
          <a:p>
            <a:pPr marL="742950" lvl="1" indent="-285750">
              <a:buFont typeface="Arial" panose="020B0604020202020204" pitchFamily="34" charset="0"/>
              <a:buChar char="•"/>
            </a:pPr>
            <a:r>
              <a:rPr lang="en-US" sz="1400" b="1" dirty="0"/>
              <a:t>We worked through a lot very quickly with very little lead time </a:t>
            </a:r>
            <a:endParaRPr lang="en-US" sz="1400" b="1" dirty="0">
              <a:cs typeface="Calibri"/>
            </a:endParaRPr>
          </a:p>
          <a:p>
            <a:pPr marL="285750" indent="-285750">
              <a:buFont typeface="Arial" panose="020B0604020202020204" pitchFamily="34" charset="0"/>
              <a:buChar char="•"/>
            </a:pPr>
            <a:r>
              <a:rPr lang="en-US" sz="1400" b="1" dirty="0"/>
              <a:t>What did we learn?</a:t>
            </a:r>
          </a:p>
          <a:p>
            <a:pPr marL="742950" lvl="1" indent="-285750">
              <a:buFont typeface="Arial" panose="020B0604020202020204" pitchFamily="34" charset="0"/>
              <a:buChar char="•"/>
            </a:pPr>
            <a:r>
              <a:rPr lang="en-US" sz="1400" b="1"/>
              <a:t>Donation gives families some control at hospital during COVID-19</a:t>
            </a:r>
            <a:endParaRPr lang="en-US" sz="1400" b="1">
              <a:cs typeface="Calibri"/>
            </a:endParaRPr>
          </a:p>
          <a:p>
            <a:pPr marL="742950" lvl="1" indent="-285750">
              <a:buFont typeface="Arial" panose="020B0604020202020204" pitchFamily="34" charset="0"/>
              <a:buChar char="•"/>
            </a:pPr>
            <a:r>
              <a:rPr lang="en-US" sz="1400" b="1"/>
              <a:t>Limited visiting hours has taken away families’ expectations to be with their loved one throughout the donation process, which has taken away some time constraints</a:t>
            </a:r>
            <a:endParaRPr lang="en-US" sz="1400" b="1">
              <a:cs typeface="Calibri"/>
            </a:endParaRPr>
          </a:p>
          <a:p>
            <a:pPr marL="742950" lvl="1" indent="-285750">
              <a:buFont typeface="Arial" panose="020B0604020202020204" pitchFamily="34" charset="0"/>
              <a:buChar char="•"/>
            </a:pPr>
            <a:r>
              <a:rPr lang="en-US" sz="1400" b="1" dirty="0"/>
              <a:t>Phone approaches are not</a:t>
            </a:r>
            <a:r>
              <a:rPr lang="en-US" sz="1400" b="1"/>
              <a:t> hurting us and may be helping us (scheduled time of withdraw has helped us get in front of DCD)</a:t>
            </a:r>
            <a:endParaRPr lang="en-US" sz="1400" b="1">
              <a:cs typeface="Calibri"/>
            </a:endParaRPr>
          </a:p>
          <a:p>
            <a:pPr marL="742950" lvl="1" indent="-285750">
              <a:buFont typeface="Arial" panose="020B0604020202020204" pitchFamily="34" charset="0"/>
              <a:buChar char="•"/>
            </a:pPr>
            <a:r>
              <a:rPr lang="en-US" sz="1400" b="1" dirty="0"/>
              <a:t>Communicating confidence on the phone is very significant; families perceive “we know what we’re</a:t>
            </a:r>
            <a:r>
              <a:rPr lang="en-US" sz="1400" b="1"/>
              <a:t> doing”</a:t>
            </a:r>
            <a:endParaRPr lang="en-US" sz="1400" b="1">
              <a:cs typeface="Calibri"/>
            </a:endParaRPr>
          </a:p>
          <a:p>
            <a:pPr marL="742950" lvl="1" indent="-285750">
              <a:buFont typeface="Arial" panose="020B0604020202020204" pitchFamily="34" charset="0"/>
              <a:buChar char="•"/>
            </a:pPr>
            <a:r>
              <a:rPr lang="en-US" sz="1400" b="1" dirty="0"/>
              <a:t>Training others has helped me with phone approaches</a:t>
            </a:r>
          </a:p>
          <a:p>
            <a:pPr marL="742950" lvl="1" indent="-285750">
              <a:buFont typeface="Arial" panose="020B0604020202020204" pitchFamily="34" charset="0"/>
              <a:buChar char="•"/>
            </a:pPr>
            <a:r>
              <a:rPr lang="en-US" sz="1400" b="1" dirty="0"/>
              <a:t>Focus = Results (can be simple things)</a:t>
            </a:r>
          </a:p>
          <a:p>
            <a:pPr lvl="1"/>
            <a:endParaRPr lang="en-US" sz="1400" b="1" dirty="0">
              <a:cs typeface="Calibri" panose="020F0502020204030204"/>
            </a:endParaRPr>
          </a:p>
          <a:p>
            <a:pPr lvl="1">
              <a:buFont typeface="Arial" panose="020B0604020202020204" pitchFamily="34" charset="0"/>
            </a:pPr>
            <a:endParaRPr lang="en-US" sz="1400" b="1" dirty="0">
              <a:cs typeface="Calibri" panose="020F0502020204030204"/>
            </a:endParaRPr>
          </a:p>
          <a:p>
            <a:pPr lvl="1">
              <a:buFont typeface="Arial" panose="020B0604020202020204" pitchFamily="34" charset="0"/>
            </a:pPr>
            <a:r>
              <a:rPr lang="en-US" sz="2400" b="1">
                <a:solidFill>
                  <a:srgbClr val="00B050"/>
                </a:solidFill>
                <a:cs typeface="Calibri" panose="020F0502020204030204"/>
              </a:rPr>
              <a:t>Moved Non-FPA authorization from 42% in March to 60% in April to 71% in May!</a:t>
            </a:r>
          </a:p>
        </p:txBody>
      </p:sp>
    </p:spTree>
    <p:extLst>
      <p:ext uri="{BB962C8B-B14F-4D97-AF65-F5344CB8AC3E}">
        <p14:creationId xmlns:p14="http://schemas.microsoft.com/office/powerpoint/2010/main" val="2993460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E8C801A48D1843905CB89011E4B6CE" ma:contentTypeVersion="12" ma:contentTypeDescription="Create a new document." ma:contentTypeScope="" ma:versionID="6fea8d60c7fad723d781464de376e2cd">
  <xsd:schema xmlns:xsd="http://www.w3.org/2001/XMLSchema" xmlns:xs="http://www.w3.org/2001/XMLSchema" xmlns:p="http://schemas.microsoft.com/office/2006/metadata/properties" xmlns:ns2="017949b2-94e1-4121-92e5-dd6f491ff204" xmlns:ns3="60e3c6a6-4cbb-436a-a42e-2c0816f9f857" targetNamespace="http://schemas.microsoft.com/office/2006/metadata/properties" ma:root="true" ma:fieldsID="1e9f04a0f21e1cd133179f43cdbf3ce0" ns2:_="" ns3:_="">
    <xsd:import namespace="017949b2-94e1-4121-92e5-dd6f491ff204"/>
    <xsd:import namespace="60e3c6a6-4cbb-436a-a42e-2c0816f9f8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7949b2-94e1-4121-92e5-dd6f491ff2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e3c6a6-4cbb-436a-a42e-2c0816f9f85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FC7059-5CEC-4D4A-A32C-CCFF4B6F8BBD}">
  <ds:schemaRefs>
    <ds:schemaRef ds:uri="http://schemas.microsoft.com/sharepoint/v3/contenttype/forms"/>
  </ds:schemaRefs>
</ds:datastoreItem>
</file>

<file path=customXml/itemProps2.xml><?xml version="1.0" encoding="utf-8"?>
<ds:datastoreItem xmlns:ds="http://schemas.openxmlformats.org/officeDocument/2006/customXml" ds:itemID="{655ADF95-5274-4610-8DB5-9AEEF73079A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AA14E7A-940D-4A97-9193-57AAEBB5D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7949b2-94e1-4121-92e5-dd6f491ff204"/>
    <ds:schemaRef ds:uri="60e3c6a6-4cbb-436a-a42e-2c0816f9f8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2471</TotalTime>
  <Words>837</Words>
  <Application>Microsoft Office PowerPoint</Application>
  <PresentationFormat>Widescreen</PresentationFormat>
  <Paragraphs>97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COVID-19 Organ Authorization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Organ Authorization</dc:title>
  <dc:creator>Tom Levanos</dc:creator>
  <cp:lastModifiedBy>Carlie House</cp:lastModifiedBy>
  <cp:revision>105</cp:revision>
  <dcterms:created xsi:type="dcterms:W3CDTF">2020-03-30T16:15:40Z</dcterms:created>
  <dcterms:modified xsi:type="dcterms:W3CDTF">2020-06-17T22:19:42Z</dcterms:modified>
</cp:coreProperties>
</file>