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7"/>
  </p:notesMasterIdLst>
  <p:sldIdLst>
    <p:sldId id="278" r:id="rId2"/>
    <p:sldId id="279" r:id="rId3"/>
    <p:sldId id="280" r:id="rId4"/>
    <p:sldId id="281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lie Reed" initials="LR" lastIdx="1" clrIdx="0">
    <p:extLst>
      <p:ext uri="{19B8F6BF-5375-455C-9EA6-DF929625EA0E}">
        <p15:presenceInfo xmlns:p15="http://schemas.microsoft.com/office/powerpoint/2012/main" userId="S::LeslieR@wrtc.org::e8e2e2a2-95df-4d42-b287-ae198d3008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A153C-BFBC-499F-B92A-873394C711D1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9D7CC-994C-42F0-8327-FFB9862298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98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9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77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3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1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8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0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1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94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2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34E6-64DA-4383-98B1-4BB257AA9E3C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F948F-1C55-4559-9DFF-CFEEFDAAA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HollysHeartFoundation@gmail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0F9F1-1C5A-4D47-AEA7-E5F0DC4DA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840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Donor Family Services </a:t>
            </a:r>
            <a:br>
              <a:rPr lang="en-US" b="1" dirty="0"/>
            </a:br>
            <a:r>
              <a:rPr lang="en-US" b="1" dirty="0"/>
              <a:t>&amp; Aftercare</a:t>
            </a:r>
            <a:br>
              <a:rPr lang="en-US" b="1" dirty="0"/>
            </a:br>
            <a:r>
              <a:rPr lang="en-US" b="1" dirty="0"/>
              <a:t>Best Practices Summit</a:t>
            </a:r>
            <a:br>
              <a:rPr lang="en-US" b="1" dirty="0"/>
            </a:br>
            <a:br>
              <a:rPr lang="en-US" b="1" dirty="0"/>
            </a:br>
            <a:br>
              <a:rPr lang="en-US" sz="3100" b="1" dirty="0"/>
            </a:br>
            <a:r>
              <a:rPr lang="en-US" sz="3100" b="1" dirty="0"/>
              <a:t>Maximo Calderon, Supervisor Family Services</a:t>
            </a:r>
            <a:br>
              <a:rPr lang="en-US" sz="3100" b="1" dirty="0"/>
            </a:br>
            <a:r>
              <a:rPr lang="en-US" sz="3100" b="1" dirty="0"/>
              <a:t> Cynthia Williams, Family Services Coordinator</a:t>
            </a:r>
            <a:br>
              <a:rPr lang="en-US" sz="3100" b="1" dirty="0"/>
            </a:br>
            <a:r>
              <a:rPr lang="en-US" sz="3100" b="1" dirty="0"/>
              <a:t>June 18, 2020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4048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23B20-E53F-4F6D-A79F-355EBB184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latin typeface="+mj-lt"/>
                <a:ea typeface="+mj-ea"/>
                <a:cs typeface="+mj-cs"/>
              </a:rPr>
              <a:t>In remembrance of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B61317-C185-4651-85A0-76200C9827F3}"/>
              </a:ext>
            </a:extLst>
          </p:cNvPr>
          <p:cNvSpPr txBox="1"/>
          <p:nvPr/>
        </p:nvSpPr>
        <p:spPr>
          <a:xfrm>
            <a:off x="304800" y="2536724"/>
            <a:ext cx="4572001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</a:pPr>
            <a:r>
              <a:rPr lang="en-US" sz="2800" u="sng" dirty="0"/>
              <a:t>Comfort Shawls  </a:t>
            </a:r>
            <a:r>
              <a:rPr lang="en-US" sz="2800" dirty="0"/>
              <a:t>- Handmade by volunteers who care and weave these from </a:t>
            </a:r>
            <a:br>
              <a:rPr lang="en-US" sz="2800" dirty="0"/>
            </a:br>
            <a:r>
              <a:rPr lang="en-US" sz="2800" dirty="0"/>
              <a:t>“Threads of Compassion”. </a:t>
            </a:r>
          </a:p>
        </p:txBody>
      </p:sp>
      <p:pic>
        <p:nvPicPr>
          <p:cNvPr id="4" name="Picture 3" descr="A picture containing pair, table, sitting&#10;&#10;Description automatically generated">
            <a:extLst>
              <a:ext uri="{FF2B5EF4-FFF2-40B4-BE49-F238E27FC236}">
                <a16:creationId xmlns:a16="http://schemas.microsoft.com/office/drawing/2014/main" id="{DCB025FE-42A3-40E2-9292-8B3460A03E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49" r="-3" b="13580"/>
          <a:stretch/>
        </p:blipFill>
        <p:spPr>
          <a:xfrm>
            <a:off x="5015088" y="1622324"/>
            <a:ext cx="3671712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538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10FE9B1-DD5F-457F-BCC4-2DAA9C657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92" y="-60847"/>
            <a:ext cx="8229600" cy="1143000"/>
          </a:xfrm>
        </p:spPr>
        <p:txBody>
          <a:bodyPr/>
          <a:lstStyle/>
          <a:p>
            <a:r>
              <a:rPr lang="en-US" dirty="0"/>
              <a:t>In remembrance of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EF42D4-E19C-46D4-93C0-90F65FA10DC2}"/>
              </a:ext>
            </a:extLst>
          </p:cNvPr>
          <p:cNvSpPr txBox="1"/>
          <p:nvPr/>
        </p:nvSpPr>
        <p:spPr>
          <a:xfrm>
            <a:off x="2057400" y="1305898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u="sng" dirty="0"/>
              <a:t>Teddy Bear </a:t>
            </a:r>
            <a:r>
              <a:rPr lang="en-US" sz="2800" dirty="0"/>
              <a:t>which contains the “donor’s heart beat”.  For more information email </a:t>
            </a:r>
            <a:r>
              <a:rPr lang="en-US" sz="2800" dirty="0">
                <a:hlinkClick r:id="rId2"/>
              </a:rPr>
              <a:t>HollysHeartFoundation@gmail.com</a:t>
            </a:r>
            <a:r>
              <a:rPr lang="en-US" sz="2800" dirty="0"/>
              <a:t> or visit Facebook @ Holly’s Heart Foundation</a:t>
            </a:r>
            <a:br>
              <a:rPr lang="en-US" sz="2800" dirty="0"/>
            </a:br>
            <a:endParaRPr lang="en-US" sz="2800" dirty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u="sng" dirty="0"/>
              <a:t>EKG script</a:t>
            </a:r>
            <a:r>
              <a:rPr lang="en-US" sz="2800" dirty="0"/>
              <a:t> which contains the </a:t>
            </a:r>
            <a:br>
              <a:rPr lang="en-US" sz="2800" dirty="0"/>
            </a:br>
            <a:r>
              <a:rPr lang="en-US" sz="2800" dirty="0"/>
              <a:t>donor’s heartbeat.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</a:pPr>
            <a:endParaRPr lang="en-US" sz="2800" dirty="0"/>
          </a:p>
        </p:txBody>
      </p:sp>
      <p:pic>
        <p:nvPicPr>
          <p:cNvPr id="7" name="Picture 6" descr="A white teddy bear sitting on a table&#10;&#10;Description automatically generated">
            <a:extLst>
              <a:ext uri="{FF2B5EF4-FFF2-40B4-BE49-F238E27FC236}">
                <a16:creationId xmlns:a16="http://schemas.microsoft.com/office/drawing/2014/main" id="{38CD36F3-8B1B-4692-99AD-78D0CF696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93390"/>
            <a:ext cx="1407427" cy="2544501"/>
          </a:xfrm>
          <a:prstGeom prst="rect">
            <a:avLst/>
          </a:prstGeom>
        </p:spPr>
      </p:pic>
      <p:pic>
        <p:nvPicPr>
          <p:cNvPr id="9" name="Picture 8" descr="A picture containing cup, table, indoor, coffee&#10;&#10;Description automatically generated">
            <a:extLst>
              <a:ext uri="{FF2B5EF4-FFF2-40B4-BE49-F238E27FC236}">
                <a16:creationId xmlns:a16="http://schemas.microsoft.com/office/drawing/2014/main" id="{2786BA13-C6DA-40CD-B196-75AB9E7A63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017609"/>
            <a:ext cx="963821" cy="181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6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C5449-6669-48F1-8F4F-F63982882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6" y="316818"/>
            <a:ext cx="4114800" cy="1143000"/>
          </a:xfrm>
        </p:spPr>
        <p:txBody>
          <a:bodyPr/>
          <a:lstStyle/>
          <a:p>
            <a:r>
              <a:rPr lang="en-US" dirty="0"/>
              <a:t>Challenges…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BD95-6DDC-4965-8FEB-44F417BB0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166018"/>
            <a:ext cx="44958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Since COVID-19 there has been a reduction in referrals during  </a:t>
            </a:r>
            <a:br>
              <a:rPr lang="en-US" dirty="0"/>
            </a:br>
            <a:r>
              <a:rPr lang="en-US" dirty="0"/>
              <a:t>March-April ‘20</a:t>
            </a:r>
          </a:p>
          <a:p>
            <a:pPr>
              <a:spcAft>
                <a:spcPts val="1200"/>
              </a:spcAft>
            </a:pPr>
            <a:r>
              <a:rPr lang="en-US" dirty="0"/>
              <a:t>Due to hospitals’ visitation restrictions, </a:t>
            </a:r>
            <a:br>
              <a:rPr lang="en-US" dirty="0"/>
            </a:br>
            <a:r>
              <a:rPr lang="en-US" dirty="0"/>
              <a:t>we have initiated more phone approaches</a:t>
            </a:r>
          </a:p>
          <a:p>
            <a:pPr>
              <a:spcAft>
                <a:spcPts val="1200"/>
              </a:spcAft>
            </a:pPr>
            <a:r>
              <a:rPr lang="en-US" dirty="0"/>
              <a:t>Overall decrease in Authorizations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  families seemed to be frustrated with</a:t>
            </a:r>
            <a:br>
              <a:rPr lang="en-US" dirty="0"/>
            </a:br>
            <a:r>
              <a:rPr lang="en-US" dirty="0"/>
              <a:t>   not being able to visit their loved</a:t>
            </a:r>
            <a:br>
              <a:rPr lang="en-US" dirty="0"/>
            </a:br>
            <a:r>
              <a:rPr lang="en-US" dirty="0"/>
              <a:t>   one.  Express they do not want any</a:t>
            </a:r>
            <a:br>
              <a:rPr lang="en-US" dirty="0"/>
            </a:br>
            <a:r>
              <a:rPr lang="en-US" dirty="0"/>
              <a:t>   further delays, which result in </a:t>
            </a:r>
            <a:br>
              <a:rPr lang="en-US" dirty="0"/>
            </a:br>
            <a:r>
              <a:rPr lang="en-US" dirty="0"/>
              <a:t>   “a hard no”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-  Minimal pro-donation from</a:t>
            </a:r>
            <a:br>
              <a:rPr lang="en-US" dirty="0"/>
            </a:br>
            <a:r>
              <a:rPr lang="en-US" dirty="0"/>
              <a:t>   minority communities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FB0C8-4BA8-4778-AAC5-DB7670ED9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3400" y="1166018"/>
            <a:ext cx="46482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Font typeface="Arial"/>
              <a:buNone/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Continue to practice safety precautions (social distancing, washing hands, etc.)  </a:t>
            </a:r>
          </a:p>
          <a:p>
            <a:pPr>
              <a:spcAft>
                <a:spcPts val="1200"/>
              </a:spcAft>
            </a:pPr>
            <a:r>
              <a:rPr lang="en-US" dirty="0"/>
              <a:t>During phone approaches, extend more empathy, and offer donation within first 60 seconds of conversation</a:t>
            </a:r>
          </a:p>
          <a:p>
            <a:pPr>
              <a:spcAft>
                <a:spcPts val="1200"/>
              </a:spcAft>
            </a:pPr>
            <a:r>
              <a:rPr lang="en-US" dirty="0"/>
              <a:t>Dual Approaches – better connection w/family, support cross cultural, race, and gender, etc.</a:t>
            </a:r>
          </a:p>
          <a:p>
            <a:pPr>
              <a:spcAft>
                <a:spcPts val="1200"/>
              </a:spcAft>
            </a:pPr>
            <a:r>
              <a:rPr lang="en-US" dirty="0"/>
              <a:t>Meet families at their home or other public settings</a:t>
            </a:r>
          </a:p>
          <a:p>
            <a:pPr>
              <a:spcAft>
                <a:spcPts val="1200"/>
              </a:spcAft>
            </a:pPr>
            <a:r>
              <a:rPr lang="en-US" dirty="0"/>
              <a:t>Work with Community Affairs to identify demographic areas where authorizations are low; conduct more outreach gatherings and education.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04042D-08F7-47E8-BD8B-BFCAC4A3A886}"/>
              </a:ext>
            </a:extLst>
          </p:cNvPr>
          <p:cNvSpPr txBox="1">
            <a:spLocks/>
          </p:cNvSpPr>
          <p:nvPr/>
        </p:nvSpPr>
        <p:spPr>
          <a:xfrm>
            <a:off x="4551744" y="316818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Solutions…</a:t>
            </a:r>
          </a:p>
        </p:txBody>
      </p:sp>
    </p:spTree>
    <p:extLst>
      <p:ext uri="{BB962C8B-B14F-4D97-AF65-F5344CB8AC3E}">
        <p14:creationId xmlns:p14="http://schemas.microsoft.com/office/powerpoint/2010/main" val="360306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5DDD6-2493-4259-8ACD-4D8CEB9505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 &amp; COMMENTS</a:t>
            </a:r>
          </a:p>
        </p:txBody>
      </p:sp>
    </p:spTree>
    <p:extLst>
      <p:ext uri="{BB962C8B-B14F-4D97-AF65-F5344CB8AC3E}">
        <p14:creationId xmlns:p14="http://schemas.microsoft.com/office/powerpoint/2010/main" val="1981412019"/>
      </p:ext>
    </p:extLst>
  </p:cSld>
  <p:clrMapOvr>
    <a:masterClrMapping/>
  </p:clrMapOvr>
</p:sld>
</file>

<file path=ppt/theme/theme1.xml><?xml version="1.0" encoding="utf-8"?>
<a:theme xmlns:a="http://schemas.openxmlformats.org/drawingml/2006/main" name="WRTC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2">
      <a:majorFont>
        <a:latin typeface="Gravity"/>
        <a:ea typeface=""/>
        <a:cs typeface=""/>
      </a:majorFont>
      <a:minorFont>
        <a:latin typeface="Gravit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146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Gravity</vt:lpstr>
      <vt:lpstr>WRTC Template</vt:lpstr>
      <vt:lpstr>Donor Family Services  &amp; Aftercare Best Practices Summit   Maximo Calderon, Supervisor Family Services  Cynthia Williams, Family Services Coordinator June 18, 2020</vt:lpstr>
      <vt:lpstr>In remembrance of …</vt:lpstr>
      <vt:lpstr>In remembrance of …</vt:lpstr>
      <vt:lpstr>Challenges…</vt:lpstr>
      <vt:lpstr>QUESTIONS &amp;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Donor Family Services  and  Best Practices Summit</dc:title>
  <dc:creator>Cynthia Williams</dc:creator>
  <cp:lastModifiedBy>Cynthia Williams</cp:lastModifiedBy>
  <cp:revision>18</cp:revision>
  <dcterms:created xsi:type="dcterms:W3CDTF">2020-06-14T20:11:09Z</dcterms:created>
  <dcterms:modified xsi:type="dcterms:W3CDTF">2020-06-16T16:46:53Z</dcterms:modified>
</cp:coreProperties>
</file>